
<file path=[Content_Types].xml><?xml version="1.0" encoding="utf-8"?>
<Types xmlns="http://schemas.openxmlformats.org/package/2006/content-types">
  <Default Extension="bmp" ContentType="image/bmp"/>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305" r:id="rId2"/>
    <p:sldId id="310" r:id="rId3"/>
    <p:sldId id="311" r:id="rId4"/>
    <p:sldId id="313" r:id="rId5"/>
    <p:sldId id="314" r:id="rId6"/>
    <p:sldId id="315" r:id="rId7"/>
    <p:sldId id="316" r:id="rId8"/>
    <p:sldId id="317" r:id="rId9"/>
    <p:sldId id="318" r:id="rId10"/>
    <p:sldId id="341" r:id="rId11"/>
    <p:sldId id="319" r:id="rId12"/>
    <p:sldId id="320" r:id="rId13"/>
    <p:sldId id="321" r:id="rId14"/>
    <p:sldId id="343" r:id="rId15"/>
    <p:sldId id="344" r:id="rId16"/>
    <p:sldId id="345" r:id="rId17"/>
    <p:sldId id="325" r:id="rId18"/>
    <p:sldId id="347" r:id="rId19"/>
    <p:sldId id="348" r:id="rId20"/>
    <p:sldId id="349" r:id="rId21"/>
    <p:sldId id="351" r:id="rId22"/>
    <p:sldId id="352" r:id="rId23"/>
    <p:sldId id="353" r:id="rId24"/>
    <p:sldId id="327" r:id="rId25"/>
    <p:sldId id="350" r:id="rId26"/>
    <p:sldId id="329" r:id="rId27"/>
    <p:sldId id="330" r:id="rId28"/>
    <p:sldId id="337" r:id="rId29"/>
    <p:sldId id="333" r:id="rId30"/>
    <p:sldId id="334" r:id="rId31"/>
    <p:sldId id="354" r:id="rId32"/>
    <p:sldId id="335" r:id="rId33"/>
    <p:sldId id="338" r:id="rId34"/>
    <p:sldId id="336" r:id="rId35"/>
    <p:sldId id="356" r:id="rId36"/>
    <p:sldId id="340" r:id="rId37"/>
    <p:sldId id="312" r:id="rId38"/>
    <p:sldId id="357" r:id="rId39"/>
    <p:sldId id="358" r:id="rId40"/>
    <p:sldId id="303" r:id="rId41"/>
    <p:sldId id="302"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8" r:id="rId67"/>
    <p:sldId id="289" r:id="rId68"/>
    <p:sldId id="290" r:id="rId69"/>
    <p:sldId id="291" r:id="rId70"/>
    <p:sldId id="292" r:id="rId71"/>
    <p:sldId id="293" r:id="rId72"/>
    <p:sldId id="294" r:id="rId73"/>
    <p:sldId id="295" r:id="rId74"/>
    <p:sldId id="296" r:id="rId75"/>
    <p:sldId id="297" r:id="rId76"/>
    <p:sldId id="298" r:id="rId77"/>
    <p:sldId id="299" r:id="rId78"/>
    <p:sldId id="301" r:id="rId79"/>
  </p:sldIdLst>
  <p:sldSz cx="18288000" cy="10287000"/>
  <p:notesSz cx="6858000" cy="9144000"/>
  <p:embeddedFontLst>
    <p:embeddedFont>
      <p:font typeface="Barlow Light Bold" panose="020B0604020202020204" charset="0"/>
      <p:regular r:id="rId81"/>
    </p:embeddedFont>
    <p:embeddedFont>
      <p:font typeface="Barlow Medium" panose="00000600000000000000" pitchFamily="2" charset="0"/>
      <p:regular r:id="rId82"/>
      <p:italic r:id="rId83"/>
    </p:embeddedFont>
    <p:embeddedFont>
      <p:font typeface="Calibri" panose="020F0502020204030204" pitchFamily="34" charset="0"/>
      <p:regular r:id="rId84"/>
      <p:bold r:id="rId85"/>
      <p:italic r:id="rId86"/>
      <p:boldItalic r:id="rId87"/>
    </p:embeddedFont>
    <p:embeddedFont>
      <p:font typeface="Cambria Math" panose="02040503050406030204" pitchFamily="18" charset="0"/>
      <p:regular r:id="rId88"/>
    </p:embeddedFont>
    <p:embeddedFont>
      <p:font typeface="Consolas" panose="020B0609020204030204" pitchFamily="49" charset="0"/>
      <p:regular r:id="rId89"/>
      <p:bold r:id="rId90"/>
      <p:italic r:id="rId91"/>
      <p:boldItalic r:id="rId92"/>
    </p:embeddedFont>
    <p:embeddedFont>
      <p:font typeface="Encode Sans Black" panose="020B0604020202020204" charset="0"/>
      <p:bold r:id="rId93"/>
    </p:embeddedFont>
    <p:embeddedFont>
      <p:font typeface="Encode Sans Normal" panose="020B0604020202020204" charset="0"/>
      <p:regular r:id="rId94"/>
      <p:bold r:id="rId95"/>
    </p:embeddedFont>
    <p:embeddedFont>
      <p:font typeface="Open Sans" panose="020B0606030504020204" pitchFamily="34" charset="0"/>
      <p:regular r:id="rId96"/>
      <p:bold r:id="rId97"/>
      <p:italic r:id="rId98"/>
      <p:boldItalic r:id="rId99"/>
    </p:embeddedFont>
    <p:embeddedFont>
      <p:font typeface="Open Sans Bold" panose="020B0604020202020204" charset="0"/>
      <p:regular r:id="rId100"/>
      <p:bold r:id="rId101"/>
    </p:embeddedFont>
    <p:embeddedFont>
      <p:font typeface="Roboto Bold" panose="020B0604020202020204" charset="0"/>
      <p:regular r:id="rId102"/>
      <p:bold r:id="rId103"/>
    </p:embeddedFont>
    <p:embeddedFont>
      <p:font typeface="Uni Sans Bold" panose="00000500000000000000" pitchFamily="2" charset="0"/>
      <p:bold r:id="rId104"/>
    </p:embeddedFont>
    <p:embeddedFont>
      <p:font typeface="Uni Sans Book" panose="00000500000000000000" charset="0"/>
      <p:regular r:id="rId10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1EC1D21-BB8D-4413-92F7-3003E386FB83}">
          <p14:sldIdLst>
            <p14:sldId id="305"/>
            <p14:sldId id="310"/>
            <p14:sldId id="311"/>
            <p14:sldId id="313"/>
            <p14:sldId id="314"/>
            <p14:sldId id="315"/>
            <p14:sldId id="316"/>
            <p14:sldId id="317"/>
            <p14:sldId id="318"/>
            <p14:sldId id="341"/>
            <p14:sldId id="319"/>
            <p14:sldId id="320"/>
            <p14:sldId id="321"/>
            <p14:sldId id="343"/>
            <p14:sldId id="344"/>
            <p14:sldId id="345"/>
            <p14:sldId id="325"/>
            <p14:sldId id="347"/>
            <p14:sldId id="348"/>
            <p14:sldId id="349"/>
            <p14:sldId id="351"/>
            <p14:sldId id="352"/>
            <p14:sldId id="353"/>
            <p14:sldId id="327"/>
            <p14:sldId id="350"/>
            <p14:sldId id="329"/>
            <p14:sldId id="330"/>
            <p14:sldId id="337"/>
            <p14:sldId id="333"/>
            <p14:sldId id="334"/>
            <p14:sldId id="354"/>
            <p14:sldId id="335"/>
            <p14:sldId id="338"/>
            <p14:sldId id="336"/>
            <p14:sldId id="356"/>
            <p14:sldId id="340"/>
            <p14:sldId id="312"/>
          </p14:sldIdLst>
        </p14:section>
        <p14:section name="Backup" id="{67EB128F-DFCE-41FB-A650-A084A2B6E66F}">
          <p14:sldIdLst>
            <p14:sldId id="357"/>
            <p14:sldId id="358"/>
          </p14:sldIdLst>
        </p14:section>
        <p14:section name="Templates" id="{CAF82ED9-F639-4B43-AEFD-A05B1A3B31AB}">
          <p14:sldIdLst>
            <p14:sldId id="303"/>
            <p14:sldId id="30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8"/>
            <p14:sldId id="289"/>
            <p14:sldId id="290"/>
            <p14:sldId id="291"/>
            <p14:sldId id="292"/>
            <p14:sldId id="293"/>
            <p14:sldId id="294"/>
            <p14:sldId id="295"/>
            <p14:sldId id="296"/>
            <p14:sldId id="297"/>
            <p14:sldId id="298"/>
            <p14:sldId id="299"/>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A57A"/>
    <a:srgbClr val="4B2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70323" autoAdjust="0"/>
  </p:normalViewPr>
  <p:slideViewPr>
    <p:cSldViewPr>
      <p:cViewPr varScale="1">
        <p:scale>
          <a:sx n="60" d="100"/>
          <a:sy n="60" d="100"/>
        </p:scale>
        <p:origin x="136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932"/>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3.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0.fntdata"/><Relationship Id="rId105"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3.fntdata"/><Relationship Id="rId8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5280-AB52-4BAA-B551-14DFB8055A9D}"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7DF42-4D49-425E-9038-D06711744B21}" type="slidenum">
              <a:rPr lang="en-US" smtClean="0"/>
              <a:t>‹#›</a:t>
            </a:fld>
            <a:endParaRPr lang="en-US"/>
          </a:p>
        </p:txBody>
      </p:sp>
    </p:spTree>
    <p:extLst>
      <p:ext uri="{BB962C8B-B14F-4D97-AF65-F5344CB8AC3E}">
        <p14:creationId xmlns:p14="http://schemas.microsoft.com/office/powerpoint/2010/main" val="406577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Name: Anthony Su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Master’s student here at the </a:t>
            </a:r>
            <a:r>
              <a:rPr lang="en-US" dirty="0" err="1"/>
              <a:t>Aero+Astro</a:t>
            </a:r>
            <a:r>
              <a:rPr lang="en-US" dirty="0"/>
              <a:t> department here at the University of Washington</a:t>
            </a:r>
          </a:p>
          <a:p>
            <a:pPr marL="171450" indent="-171450">
              <a:buFont typeface="Arial" panose="020B0604020202020204" pitchFamily="34" charset="0"/>
              <a:buChar char="•"/>
            </a:pPr>
            <a:r>
              <a:rPr lang="en-US" dirty="0"/>
              <a:t>Advisor: Professor Eli Livne</a:t>
            </a:r>
          </a:p>
          <a:p>
            <a:r>
              <a:rPr lang="en-US" dirty="0"/>
              <a:t>Thesis: Modeling of Active Aeroservoelastic Systems</a:t>
            </a:r>
          </a:p>
        </p:txBody>
      </p:sp>
      <p:sp>
        <p:nvSpPr>
          <p:cNvPr id="4" name="Slide Number Placeholder 3"/>
          <p:cNvSpPr>
            <a:spLocks noGrp="1"/>
          </p:cNvSpPr>
          <p:nvPr>
            <p:ph type="sldNum" sz="quarter" idx="5"/>
          </p:nvPr>
        </p:nvSpPr>
        <p:spPr/>
        <p:txBody>
          <a:bodyPr/>
          <a:lstStyle/>
          <a:p>
            <a:fld id="{14F7DF42-4D49-425E-9038-D06711744B21}" type="slidenum">
              <a:rPr lang="en-US" smtClean="0"/>
              <a:t>1</a:t>
            </a:fld>
            <a:endParaRPr lang="en-US"/>
          </a:p>
        </p:txBody>
      </p:sp>
    </p:spTree>
    <p:extLst>
      <p:ext uri="{BB962C8B-B14F-4D97-AF65-F5344CB8AC3E}">
        <p14:creationId xmlns:p14="http://schemas.microsoft.com/office/powerpoint/2010/main" val="80046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GVT</a:t>
            </a:r>
          </a:p>
          <a:p>
            <a:endParaRPr lang="en-US" dirty="0"/>
          </a:p>
          <a:p>
            <a:r>
              <a:rPr lang="en-US" dirty="0"/>
              <a:t>goal:</a:t>
            </a:r>
          </a:p>
          <a:p>
            <a:pPr marL="171450" indent="-171450">
              <a:buFont typeface="Arial" panose="020B0604020202020204" pitchFamily="34" charset="0"/>
              <a:buChar char="•"/>
            </a:pPr>
            <a:r>
              <a:rPr lang="en-US" dirty="0"/>
              <a:t>natural frequencies and damping ratios of the natural modes of the structure</a:t>
            </a:r>
          </a:p>
          <a:p>
            <a:pPr marL="628650" lvl="1" indent="-171450">
              <a:buFont typeface="Arial" panose="020B0604020202020204" pitchFamily="34" charset="0"/>
              <a:buChar char="•"/>
            </a:pPr>
            <a:r>
              <a:rPr lang="en-US" b="1" dirty="0"/>
              <a:t>this is the information that is used to adjust the finite-element model </a:t>
            </a:r>
          </a:p>
          <a:p>
            <a:pPr marL="628650" lvl="1" indent="-171450">
              <a:buFont typeface="Arial" panose="020B0604020202020204" pitchFamily="34" charset="0"/>
              <a:buChar char="•"/>
            </a:pPr>
            <a:r>
              <a:rPr lang="en-US" b="1" dirty="0"/>
              <a:t>see here on the left: an example mode shape</a:t>
            </a:r>
          </a:p>
          <a:p>
            <a:pPr marL="1085850" lvl="2" indent="-171450">
              <a:buFont typeface="Arial" panose="020B0604020202020204" pitchFamily="34" charset="0"/>
              <a:buChar char="•"/>
            </a:pPr>
            <a:r>
              <a:rPr lang="en-US" b="1" dirty="0"/>
              <a:t>all motions of MARGE can be expressed as a combination of these independent mode shapes</a:t>
            </a:r>
          </a:p>
        </p:txBody>
      </p:sp>
      <p:sp>
        <p:nvSpPr>
          <p:cNvPr id="4" name="Slide Number Placeholder 3"/>
          <p:cNvSpPr>
            <a:spLocks noGrp="1"/>
          </p:cNvSpPr>
          <p:nvPr>
            <p:ph type="sldNum" sz="quarter" idx="5"/>
          </p:nvPr>
        </p:nvSpPr>
        <p:spPr/>
        <p:txBody>
          <a:bodyPr/>
          <a:lstStyle/>
          <a:p>
            <a:fld id="{14F7DF42-4D49-425E-9038-D06711744B21}" type="slidenum">
              <a:rPr lang="en-US" smtClean="0"/>
              <a:t>10</a:t>
            </a:fld>
            <a:endParaRPr lang="en-US"/>
          </a:p>
        </p:txBody>
      </p:sp>
    </p:spTree>
    <p:extLst>
      <p:ext uri="{BB962C8B-B14F-4D97-AF65-F5344CB8AC3E}">
        <p14:creationId xmlns:p14="http://schemas.microsoft.com/office/powerpoint/2010/main" val="303402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and actuator placement avoids nodal points of the mode shapes</a:t>
            </a:r>
          </a:p>
          <a:p>
            <a:pPr marL="171450" indent="-171450">
              <a:buFont typeface="Arial" panose="020B0604020202020204" pitchFamily="34" charset="0"/>
              <a:buChar char="•"/>
            </a:pPr>
            <a:r>
              <a:rPr lang="en-US" b="1" dirty="0"/>
              <a:t>bottom right: the mode shape image from the last slide</a:t>
            </a:r>
          </a:p>
          <a:p>
            <a:pPr marL="171450" lvl="0" indent="-171450">
              <a:buFont typeface="Arial" panose="020B0604020202020204" pitchFamily="34" charset="0"/>
              <a:buChar char="•"/>
            </a:pPr>
            <a:r>
              <a:rPr lang="en-US" b="1" dirty="0"/>
              <a:t>notice: the “2020” location is directly over the </a:t>
            </a:r>
            <a:r>
              <a:rPr lang="en-US" b="1" dirty="0" err="1"/>
              <a:t>antinodal</a:t>
            </a:r>
            <a:r>
              <a:rPr lang="en-US" b="1" dirty="0"/>
              <a:t> point of this mode shape</a:t>
            </a:r>
          </a:p>
          <a:p>
            <a:pPr marL="171450" lvl="0" indent="-171450">
              <a:buFont typeface="Arial" panose="020B0604020202020204" pitchFamily="34" charset="0"/>
              <a:buChar char="•"/>
            </a:pPr>
            <a:r>
              <a:rPr lang="en-US" b="1" dirty="0"/>
              <a:t>notice: several tested points lie close to a nodal point of this mode shape, so they won’t sense very much motion from it</a:t>
            </a:r>
          </a:p>
          <a:p>
            <a:pPr marL="628650" lvl="1" indent="-171450">
              <a:buFont typeface="Arial" panose="020B0604020202020204" pitchFamily="34" charset="0"/>
              <a:buChar char="•"/>
            </a:pPr>
            <a:r>
              <a:rPr lang="en-US" b="1" dirty="0"/>
              <a:t>however, they are well-placed for other mode shapes</a:t>
            </a:r>
          </a:p>
          <a:p>
            <a:pPr marL="628650" lvl="1" indent="-171450">
              <a:buFont typeface="Arial" panose="020B0604020202020204" pitchFamily="34" charset="0"/>
              <a:buChar char="•"/>
            </a:pPr>
            <a:r>
              <a:rPr lang="en-US" b="1" dirty="0"/>
              <a:t>enough points were chosen to capture all modes of interest</a:t>
            </a:r>
          </a:p>
        </p:txBody>
      </p:sp>
      <p:sp>
        <p:nvSpPr>
          <p:cNvPr id="4" name="Slide Number Placeholder 3"/>
          <p:cNvSpPr>
            <a:spLocks noGrp="1"/>
          </p:cNvSpPr>
          <p:nvPr>
            <p:ph type="sldNum" sz="quarter" idx="5"/>
          </p:nvPr>
        </p:nvSpPr>
        <p:spPr/>
        <p:txBody>
          <a:bodyPr/>
          <a:lstStyle/>
          <a:p>
            <a:fld id="{14F7DF42-4D49-425E-9038-D06711744B21}" type="slidenum">
              <a:rPr lang="en-US" smtClean="0"/>
              <a:t>11</a:t>
            </a:fld>
            <a:endParaRPr lang="en-US"/>
          </a:p>
        </p:txBody>
      </p:sp>
    </p:spTree>
    <p:extLst>
      <p:ext uri="{BB962C8B-B14F-4D97-AF65-F5344CB8AC3E}">
        <p14:creationId xmlns:p14="http://schemas.microsoft.com/office/powerpoint/2010/main" val="269787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data postprocessing</a:t>
            </a:r>
          </a:p>
          <a:p>
            <a:pPr marL="171450" indent="-171450">
              <a:buFont typeface="Arial" panose="020B0604020202020204" pitchFamily="34" charset="0"/>
              <a:buChar char="•"/>
            </a:pPr>
            <a:r>
              <a:rPr lang="en-US" dirty="0"/>
              <a:t>truncation</a:t>
            </a:r>
          </a:p>
          <a:p>
            <a:pPr marL="628650" lvl="1" indent="-171450">
              <a:buFont typeface="Arial" panose="020B0604020202020204" pitchFamily="34" charset="0"/>
              <a:buChar char="•"/>
            </a:pPr>
            <a:r>
              <a:rPr lang="en-US" b="1" dirty="0"/>
              <a:t>get rid of data we don’t need</a:t>
            </a:r>
          </a:p>
          <a:p>
            <a:pPr marL="1085850" lvl="2" indent="-171450">
              <a:buFont typeface="Arial" panose="020B0604020202020204" pitchFamily="34" charset="0"/>
              <a:buChar char="•"/>
            </a:pPr>
            <a:r>
              <a:rPr lang="en-US" b="1" dirty="0"/>
              <a:t>before impact</a:t>
            </a:r>
          </a:p>
          <a:p>
            <a:pPr marL="1085850" lvl="2" indent="-171450">
              <a:buFont typeface="Arial" panose="020B0604020202020204" pitchFamily="34" charset="0"/>
              <a:buChar char="•"/>
            </a:pPr>
            <a:r>
              <a:rPr lang="en-US" b="1" dirty="0"/>
              <a:t>after oscillations subside</a:t>
            </a:r>
          </a:p>
          <a:p>
            <a:pPr marL="628650" lvl="1" indent="-171450">
              <a:buFont typeface="Arial" panose="020B0604020202020204" pitchFamily="34" charset="0"/>
              <a:buChar char="•"/>
            </a:pPr>
            <a:r>
              <a:rPr lang="en-US" b="1" dirty="0"/>
              <a:t>&lt;point out on chart&gt;</a:t>
            </a:r>
          </a:p>
          <a:p>
            <a:pPr marL="171450" indent="-171450">
              <a:buFont typeface="Arial" panose="020B0604020202020204" pitchFamily="34" charset="0"/>
              <a:buChar char="•"/>
            </a:pPr>
            <a:r>
              <a:rPr lang="en-US" dirty="0"/>
              <a:t>concatenation</a:t>
            </a:r>
          </a:p>
          <a:p>
            <a:pPr marL="628650" lvl="1" indent="-171450">
              <a:buFont typeface="Arial" panose="020B0604020202020204" pitchFamily="34" charset="0"/>
              <a:buChar char="•"/>
            </a:pPr>
            <a:r>
              <a:rPr lang="en-US" b="1" dirty="0"/>
              <a:t>combine the 3 runs for a test point into one time history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the chart just shows one run; imagine three of these side by side and you just join them head to tail</a:t>
            </a:r>
          </a:p>
          <a:p>
            <a:pPr marL="1085850" lvl="2" indent="-171450">
              <a:buFont typeface="Arial" panose="020B0604020202020204" pitchFamily="34" charset="0"/>
              <a:buChar char="•"/>
            </a:pPr>
            <a:r>
              <a:rPr lang="en-US" b="1" dirty="0"/>
              <a:t>although this doesn’t make sense in the time domain, it doesn’t matter as the next step is to transform to the frequency domain where this doesn’t matter</a:t>
            </a:r>
          </a:p>
          <a:p>
            <a:pPr marL="171450" indent="-171450">
              <a:buFont typeface="Arial" panose="020B0604020202020204" pitchFamily="34" charset="0"/>
              <a:buChar char="•"/>
            </a:pPr>
            <a:r>
              <a:rPr lang="en-US" dirty="0"/>
              <a:t>subtract steady-state</a:t>
            </a:r>
          </a:p>
          <a:p>
            <a:pPr marL="628650" lvl="1" indent="-171450">
              <a:buFont typeface="Arial" panose="020B0604020202020204" pitchFamily="34" charset="0"/>
              <a:buChar char="•"/>
            </a:pPr>
            <a:r>
              <a:rPr lang="en-US" b="1" dirty="0"/>
              <a:t>this comes from sensor calibration error or drift; it needs to be removed before transforming signals to the frequency domain</a:t>
            </a:r>
          </a:p>
          <a:p>
            <a:pPr marL="628650" lvl="1" indent="-171450">
              <a:buFont typeface="Arial" panose="020B0604020202020204" pitchFamily="34" charset="0"/>
              <a:buChar char="•"/>
            </a:pPr>
            <a:r>
              <a:rPr lang="en-US" b="1" dirty="0"/>
              <a:t>&lt;point out on chart&gt;</a:t>
            </a:r>
          </a:p>
        </p:txBody>
      </p:sp>
      <p:sp>
        <p:nvSpPr>
          <p:cNvPr id="4" name="Slide Number Placeholder 3"/>
          <p:cNvSpPr>
            <a:spLocks noGrp="1"/>
          </p:cNvSpPr>
          <p:nvPr>
            <p:ph type="sldNum" sz="quarter" idx="5"/>
          </p:nvPr>
        </p:nvSpPr>
        <p:spPr/>
        <p:txBody>
          <a:bodyPr/>
          <a:lstStyle/>
          <a:p>
            <a:fld id="{14F7DF42-4D49-425E-9038-D06711744B21}" type="slidenum">
              <a:rPr lang="en-US" smtClean="0"/>
              <a:t>12</a:t>
            </a:fld>
            <a:endParaRPr lang="en-US"/>
          </a:p>
        </p:txBody>
      </p:sp>
    </p:spTree>
    <p:extLst>
      <p:ext uri="{BB962C8B-B14F-4D97-AF65-F5344CB8AC3E}">
        <p14:creationId xmlns:p14="http://schemas.microsoft.com/office/powerpoint/2010/main" val="1941037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 to frequency domain</a:t>
            </a:r>
          </a:p>
          <a:p>
            <a:pPr marL="171450" indent="-171450">
              <a:buFont typeface="Arial" panose="020B0604020202020204" pitchFamily="34" charset="0"/>
              <a:buChar char="•"/>
            </a:pPr>
            <a:r>
              <a:rPr lang="en-US" dirty="0"/>
              <a:t>chirp Z-transform</a:t>
            </a:r>
          </a:p>
          <a:p>
            <a:pPr marL="628650" lvl="1" indent="-171450">
              <a:buFont typeface="Arial" panose="020B0604020202020204" pitchFamily="34" charset="0"/>
              <a:buChar char="•"/>
            </a:pPr>
            <a:r>
              <a:rPr lang="en-US" b="1" dirty="0"/>
              <a:t>this is an extension of the fast </a:t>
            </a:r>
            <a:r>
              <a:rPr lang="en-US" b="1" dirty="0" err="1"/>
              <a:t>fourier</a:t>
            </a:r>
            <a:r>
              <a:rPr lang="en-US" b="1" dirty="0"/>
              <a:t> transform which has some benefits which I will not discuss here</a:t>
            </a:r>
          </a:p>
          <a:p>
            <a:pPr marL="171450" lvl="0" indent="-171450">
              <a:buFont typeface="Arial" panose="020B0604020202020204" pitchFamily="34" charset="0"/>
              <a:buChar char="•"/>
            </a:pPr>
            <a:r>
              <a:rPr lang="en-US" b="0" dirty="0"/>
              <a:t>compute correlation functions</a:t>
            </a:r>
          </a:p>
          <a:p>
            <a:pPr marL="628650" lvl="1" indent="-171450">
              <a:buFont typeface="Arial" panose="020B0604020202020204" pitchFamily="34" charset="0"/>
              <a:buChar char="•"/>
            </a:pPr>
            <a:r>
              <a:rPr lang="en-US" b="1" dirty="0" err="1"/>
              <a:t>Gxx</a:t>
            </a:r>
            <a:r>
              <a:rPr lang="en-US" b="1" dirty="0"/>
              <a:t> </a:t>
            </a:r>
            <a:r>
              <a:rPr lang="en-US" b="1" dirty="0" err="1"/>
              <a:t>Gyy</a:t>
            </a:r>
            <a:r>
              <a:rPr lang="en-US" b="1" dirty="0"/>
              <a:t> = autocorrelation functions for the signals</a:t>
            </a:r>
          </a:p>
          <a:p>
            <a:pPr marL="628650" lvl="1" indent="-171450">
              <a:buFont typeface="Arial" panose="020B0604020202020204" pitchFamily="34" charset="0"/>
              <a:buChar char="•"/>
            </a:pPr>
            <a:r>
              <a:rPr lang="en-US" b="1" dirty="0" err="1"/>
              <a:t>Gxy</a:t>
            </a:r>
            <a:r>
              <a:rPr lang="en-US" b="1" dirty="0"/>
              <a:t> </a:t>
            </a:r>
            <a:r>
              <a:rPr lang="en-US" b="1" dirty="0" err="1"/>
              <a:t>Gyx</a:t>
            </a:r>
            <a:r>
              <a:rPr lang="en-US" b="1" dirty="0"/>
              <a:t> = cross-correlation functions for the signals</a:t>
            </a:r>
          </a:p>
          <a:p>
            <a:pPr marL="171450" lvl="0" indent="-171450">
              <a:buFont typeface="Arial" panose="020B0604020202020204" pitchFamily="34" charset="0"/>
              <a:buChar char="•"/>
            </a:pPr>
            <a:r>
              <a:rPr lang="en-US" b="0" dirty="0"/>
              <a:t>compute frequency response functions (FRF)</a:t>
            </a:r>
          </a:p>
          <a:p>
            <a:pPr marL="628650" lvl="1" indent="-171450">
              <a:buFont typeface="Arial" panose="020B0604020202020204" pitchFamily="34" charset="0"/>
              <a:buChar char="•"/>
            </a:pPr>
            <a:r>
              <a:rPr lang="en-US" b="1" dirty="0"/>
              <a:t>three different ways to do this</a:t>
            </a:r>
          </a:p>
          <a:p>
            <a:pPr marL="1085850" lvl="2" indent="-171450">
              <a:buFont typeface="Arial" panose="020B0604020202020204" pitchFamily="34" charset="0"/>
              <a:buChar char="•"/>
            </a:pPr>
            <a:r>
              <a:rPr lang="en-US" b="1" dirty="0"/>
              <a:t>H1 FRF</a:t>
            </a:r>
          </a:p>
          <a:p>
            <a:pPr marL="1085850" lvl="2" indent="-171450">
              <a:buFont typeface="Arial" panose="020B0604020202020204" pitchFamily="34" charset="0"/>
              <a:buChar char="•"/>
            </a:pPr>
            <a:r>
              <a:rPr lang="en-US" b="1" dirty="0"/>
              <a:t>H2 FRF</a:t>
            </a:r>
          </a:p>
          <a:p>
            <a:pPr marL="1085850" lvl="2" indent="-171450">
              <a:buFont typeface="Arial" panose="020B0604020202020204" pitchFamily="34" charset="0"/>
              <a:buChar char="•"/>
            </a:pPr>
            <a:r>
              <a:rPr lang="en-US" b="1" dirty="0"/>
              <a:t>Hv FRF</a:t>
            </a:r>
          </a:p>
          <a:p>
            <a:pPr marL="1085850" lvl="2" indent="-171450">
              <a:buFont typeface="Arial" panose="020B0604020202020204" pitchFamily="34" charset="0"/>
              <a:buChar char="•"/>
            </a:pPr>
            <a:r>
              <a:rPr lang="en-US" b="1" dirty="0"/>
              <a:t>these have their pros and cons, but in this study I use the Hv FRF.</a:t>
            </a:r>
          </a:p>
          <a:p>
            <a:pPr marL="171450" lvl="0" indent="-171450">
              <a:buFont typeface="Arial" panose="020B0604020202020204" pitchFamily="34" charset="0"/>
              <a:buChar char="•"/>
            </a:pPr>
            <a:r>
              <a:rPr lang="en-US" b="0" dirty="0"/>
              <a:t>coherence</a:t>
            </a:r>
          </a:p>
        </p:txBody>
      </p:sp>
      <p:sp>
        <p:nvSpPr>
          <p:cNvPr id="4" name="Slide Number Placeholder 3"/>
          <p:cNvSpPr>
            <a:spLocks noGrp="1"/>
          </p:cNvSpPr>
          <p:nvPr>
            <p:ph type="sldNum" sz="quarter" idx="5"/>
          </p:nvPr>
        </p:nvSpPr>
        <p:spPr/>
        <p:txBody>
          <a:bodyPr/>
          <a:lstStyle/>
          <a:p>
            <a:fld id="{14F7DF42-4D49-425E-9038-D06711744B21}" type="slidenum">
              <a:rPr lang="en-US" smtClean="0"/>
              <a:t>13</a:t>
            </a:fld>
            <a:endParaRPr lang="en-US"/>
          </a:p>
        </p:txBody>
      </p:sp>
    </p:spTree>
    <p:extLst>
      <p:ext uri="{BB962C8B-B14F-4D97-AF65-F5344CB8AC3E}">
        <p14:creationId xmlns:p14="http://schemas.microsoft.com/office/powerpoint/2010/main" val="1551220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see left: example FRF magnitude (FRF is complex-valued) and coherence</a:t>
            </a:r>
          </a:p>
          <a:p>
            <a:endParaRPr lang="en-US" b="0" dirty="0"/>
          </a:p>
          <a:p>
            <a:r>
              <a:rPr lang="en-US" b="0" dirty="0"/>
              <a:t>peaks </a:t>
            </a:r>
            <a:r>
              <a:rPr lang="en-US" b="0" dirty="0">
                <a:sym typeface="Wingdings" panose="05000000000000000000" pitchFamily="2" charset="2"/>
              </a:rPr>
              <a:t> natural frequency</a:t>
            </a:r>
          </a:p>
          <a:p>
            <a:pPr marL="171450" indent="-171450">
              <a:buFont typeface="Arial" panose="020B0604020202020204" pitchFamily="34" charset="0"/>
              <a:buChar char="•"/>
            </a:pPr>
            <a:r>
              <a:rPr lang="en-US" b="1" dirty="0">
                <a:sym typeface="Wingdings" panose="05000000000000000000" pitchFamily="2" charset="2"/>
              </a:rPr>
              <a:t>&lt;point out on chart&gt;</a:t>
            </a:r>
          </a:p>
          <a:p>
            <a:endParaRPr lang="en-US" b="0" dirty="0">
              <a:sym typeface="Wingdings" panose="05000000000000000000" pitchFamily="2" charset="2"/>
            </a:endParaRPr>
          </a:p>
          <a:p>
            <a:r>
              <a:rPr lang="en-US" b="0" dirty="0">
                <a:sym typeface="Wingdings" panose="05000000000000000000" pitchFamily="2" charset="2"/>
              </a:rPr>
              <a:t>peak width  damping ratio</a:t>
            </a:r>
          </a:p>
          <a:p>
            <a:pPr marL="171450" indent="-171450">
              <a:buFont typeface="Arial" panose="020B0604020202020204" pitchFamily="34" charset="0"/>
              <a:buChar char="•"/>
            </a:pPr>
            <a:r>
              <a:rPr lang="en-US" b="1" dirty="0">
                <a:sym typeface="Wingdings" panose="05000000000000000000" pitchFamily="2" charset="2"/>
              </a:rPr>
              <a:t>wider, shorter peak = more damping</a:t>
            </a:r>
          </a:p>
          <a:p>
            <a:pPr marL="171450" indent="-171450">
              <a:buFont typeface="Arial" panose="020B0604020202020204" pitchFamily="34" charset="0"/>
              <a:buChar char="•"/>
            </a:pPr>
            <a:r>
              <a:rPr lang="en-US" b="1" dirty="0">
                <a:sym typeface="Wingdings" panose="05000000000000000000" pitchFamily="2" charset="2"/>
              </a:rPr>
              <a:t>narrower, taller peak = less damping</a:t>
            </a:r>
          </a:p>
          <a:p>
            <a:pPr marL="171450" lvl="0" indent="-171450">
              <a:buFont typeface="Arial" panose="020B0604020202020204" pitchFamily="34" charset="0"/>
              <a:buChar char="•"/>
            </a:pPr>
            <a:r>
              <a:rPr lang="en-US" b="1" dirty="0">
                <a:sym typeface="Wingdings" panose="05000000000000000000" pitchFamily="2" charset="2"/>
              </a:rPr>
              <a:t>the log-decrement method (also known as the 3 decibel rule) is used to compute damping from the FRFs</a:t>
            </a:r>
          </a:p>
          <a:p>
            <a:endParaRPr lang="en-US" b="0" dirty="0">
              <a:sym typeface="Wingdings" panose="05000000000000000000" pitchFamily="2" charset="2"/>
            </a:endParaRPr>
          </a:p>
          <a:p>
            <a:r>
              <a:rPr lang="en-US" b="0" dirty="0">
                <a:sym typeface="Wingdings" panose="05000000000000000000" pitchFamily="2" charset="2"/>
              </a:rPr>
              <a:t>deduce which mode is observed based on which sensors’ FRFs it appears in</a:t>
            </a:r>
          </a:p>
          <a:p>
            <a:pPr marL="171450" indent="-171450">
              <a:buFont typeface="Arial" panose="020B0604020202020204" pitchFamily="34" charset="0"/>
              <a:buChar char="•"/>
            </a:pPr>
            <a:r>
              <a:rPr lang="en-US" b="0" dirty="0">
                <a:sym typeface="Wingdings" panose="05000000000000000000" pitchFamily="2" charset="2"/>
              </a:rPr>
              <a:t>go back 3 slides to show example</a:t>
            </a:r>
          </a:p>
          <a:p>
            <a:pPr marL="171450" indent="-171450">
              <a:buFont typeface="Arial" panose="020B0604020202020204" pitchFamily="34" charset="0"/>
              <a:buChar char="•"/>
            </a:pPr>
            <a:endParaRPr lang="en-US" b="0" dirty="0">
              <a:sym typeface="Wingdings" panose="05000000000000000000" pitchFamily="2" charset="2"/>
            </a:endParaRPr>
          </a:p>
          <a:p>
            <a:endParaRPr lang="en-US"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4F7DF42-4D49-425E-9038-D06711744B21}" type="slidenum">
              <a:rPr lang="en-US" smtClean="0"/>
              <a:t>14</a:t>
            </a:fld>
            <a:endParaRPr lang="en-US"/>
          </a:p>
        </p:txBody>
      </p:sp>
    </p:spTree>
    <p:extLst>
      <p:ext uri="{BB962C8B-B14F-4D97-AF65-F5344CB8AC3E}">
        <p14:creationId xmlns:p14="http://schemas.microsoft.com/office/powerpoint/2010/main" val="348657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bending and torsional stiffness of FEM elements</a:t>
            </a:r>
          </a:p>
          <a:p>
            <a:pPr marL="171450" indent="-171450">
              <a:buFont typeface="Arial" panose="020B0604020202020204" pitchFamily="34" charset="0"/>
              <a:buChar char="•"/>
            </a:pPr>
            <a:r>
              <a:rPr lang="en-US" b="1" dirty="0"/>
              <a:t>note: lower frequency modes are more important as they are the primary motions MARGE will see.</a:t>
            </a:r>
          </a:p>
          <a:p>
            <a:pPr marL="628650" lvl="1" indent="-171450">
              <a:buFont typeface="Arial" panose="020B0604020202020204" pitchFamily="34" charset="0"/>
              <a:buChar char="•"/>
            </a:pPr>
            <a:r>
              <a:rPr lang="en-US" b="1" dirty="0"/>
              <a:t>especially wing bending 1</a:t>
            </a:r>
          </a:p>
          <a:p>
            <a:endParaRPr lang="en-US" dirty="0"/>
          </a:p>
          <a:p>
            <a:r>
              <a:rPr lang="en-US" dirty="0"/>
              <a:t>torsional mode is captured</a:t>
            </a:r>
          </a:p>
          <a:p>
            <a:pPr marL="171450" indent="-171450">
              <a:buFont typeface="Arial" panose="020B0604020202020204" pitchFamily="34" charset="0"/>
              <a:buChar char="•"/>
            </a:pPr>
            <a:r>
              <a:rPr lang="en-US" b="1" dirty="0"/>
              <a:t>&lt;point out on table&gt;</a:t>
            </a:r>
          </a:p>
        </p:txBody>
      </p:sp>
      <p:sp>
        <p:nvSpPr>
          <p:cNvPr id="4" name="Slide Number Placeholder 3"/>
          <p:cNvSpPr>
            <a:spLocks noGrp="1"/>
          </p:cNvSpPr>
          <p:nvPr>
            <p:ph type="sldNum" sz="quarter" idx="5"/>
          </p:nvPr>
        </p:nvSpPr>
        <p:spPr/>
        <p:txBody>
          <a:bodyPr/>
          <a:lstStyle/>
          <a:p>
            <a:fld id="{14F7DF42-4D49-425E-9038-D06711744B21}" type="slidenum">
              <a:rPr lang="en-US" smtClean="0"/>
              <a:t>15</a:t>
            </a:fld>
            <a:endParaRPr lang="en-US"/>
          </a:p>
        </p:txBody>
      </p:sp>
    </p:spTree>
    <p:extLst>
      <p:ext uri="{BB962C8B-B14F-4D97-AF65-F5344CB8AC3E}">
        <p14:creationId xmlns:p14="http://schemas.microsoft.com/office/powerpoint/2010/main" val="940197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FEM matches experiment better</a:t>
            </a:r>
          </a:p>
          <a:p>
            <a:pPr marL="171450" indent="-171450">
              <a:buFont typeface="Arial" panose="020B0604020202020204" pitchFamily="34" charset="0"/>
              <a:buChar char="•"/>
            </a:pPr>
            <a:r>
              <a:rPr lang="en-US" b="1" dirty="0"/>
              <a:t>y-axis is the discrepancy between the finite-element model and the experimental result</a:t>
            </a:r>
          </a:p>
          <a:p>
            <a:pPr marL="171450" indent="-171450">
              <a:buFont typeface="Arial" panose="020B0604020202020204" pitchFamily="34" charset="0"/>
              <a:buChar char="•"/>
            </a:pPr>
            <a:r>
              <a:rPr lang="en-US" b="1" dirty="0"/>
              <a:t>x-axis the modal frequency</a:t>
            </a:r>
          </a:p>
          <a:p>
            <a:pPr marL="171450" indent="-171450">
              <a:buFont typeface="Arial" panose="020B0604020202020204" pitchFamily="34" charset="0"/>
              <a:buChar char="•"/>
            </a:pPr>
            <a:r>
              <a:rPr lang="en-US" b="1" dirty="0"/>
              <a:t>for the key low-frequency modes, the new finite-element model (red) became more accurate than the old model (black)</a:t>
            </a:r>
          </a:p>
        </p:txBody>
      </p:sp>
      <p:sp>
        <p:nvSpPr>
          <p:cNvPr id="4" name="Slide Number Placeholder 3"/>
          <p:cNvSpPr>
            <a:spLocks noGrp="1"/>
          </p:cNvSpPr>
          <p:nvPr>
            <p:ph type="sldNum" sz="quarter" idx="5"/>
          </p:nvPr>
        </p:nvSpPr>
        <p:spPr/>
        <p:txBody>
          <a:bodyPr/>
          <a:lstStyle/>
          <a:p>
            <a:fld id="{14F7DF42-4D49-425E-9038-D06711744B21}" type="slidenum">
              <a:rPr lang="en-US" smtClean="0"/>
              <a:t>16</a:t>
            </a:fld>
            <a:endParaRPr lang="en-US"/>
          </a:p>
        </p:txBody>
      </p:sp>
    </p:spTree>
    <p:extLst>
      <p:ext uri="{BB962C8B-B14F-4D97-AF65-F5344CB8AC3E}">
        <p14:creationId xmlns:p14="http://schemas.microsoft.com/office/powerpoint/2010/main" val="22729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TIME TARGET: 15 MINTUES</a:t>
            </a:r>
          </a:p>
          <a:p>
            <a:endParaRPr lang="en-US" i="1" dirty="0"/>
          </a:p>
          <a:p>
            <a:r>
              <a:rPr lang="en-US" i="0" dirty="0"/>
              <a:t>Mathematical Modeling</a:t>
            </a:r>
          </a:p>
          <a:p>
            <a:pPr marL="171450" indent="-171450">
              <a:buFont typeface="Arial" panose="020B0604020202020204" pitchFamily="34" charset="0"/>
              <a:buChar char="•"/>
            </a:pPr>
            <a:r>
              <a:rPr lang="en-US" b="1" i="0" dirty="0"/>
              <a:t>Recall, the goal of this thesis is to obtain a state-space model in the form x rate equals [A]x +[B]u and y equals [C]x+[D]u</a:t>
            </a:r>
          </a:p>
          <a:p>
            <a:pPr marL="171450" indent="-171450">
              <a:buFont typeface="Arial" panose="020B0604020202020204" pitchFamily="34" charset="0"/>
              <a:buChar char="•"/>
            </a:pPr>
            <a:r>
              <a:rPr lang="en-US" b="1" i="0" dirty="0"/>
              <a:t>It’s now time to dive into the theoretical modeling methods to make this happen</a:t>
            </a:r>
          </a:p>
        </p:txBody>
      </p:sp>
      <p:sp>
        <p:nvSpPr>
          <p:cNvPr id="4" name="Slide Number Placeholder 3"/>
          <p:cNvSpPr>
            <a:spLocks noGrp="1"/>
          </p:cNvSpPr>
          <p:nvPr>
            <p:ph type="sldNum" sz="quarter" idx="5"/>
          </p:nvPr>
        </p:nvSpPr>
        <p:spPr/>
        <p:txBody>
          <a:bodyPr/>
          <a:lstStyle/>
          <a:p>
            <a:fld id="{14F7DF42-4D49-425E-9038-D06711744B21}" type="slidenum">
              <a:rPr lang="en-US" smtClean="0"/>
              <a:t>17</a:t>
            </a:fld>
            <a:endParaRPr lang="en-US"/>
          </a:p>
        </p:txBody>
      </p:sp>
    </p:spTree>
    <p:extLst>
      <p:ext uri="{BB962C8B-B14F-4D97-AF65-F5344CB8AC3E}">
        <p14:creationId xmlns:p14="http://schemas.microsoft.com/office/powerpoint/2010/main" val="4219626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Dynamics</a:t>
            </a:r>
          </a:p>
          <a:p>
            <a:pPr marL="171450" indent="-171450">
              <a:buFont typeface="Arial" panose="020B0604020202020204" pitchFamily="34" charset="0"/>
              <a:buChar char="•"/>
            </a:pPr>
            <a:r>
              <a:rPr lang="en-US" b="1" dirty="0"/>
              <a:t>start with the structural dynamic equations of motion expressed in the Laplace domain</a:t>
            </a:r>
          </a:p>
          <a:p>
            <a:pPr marL="628650" lvl="1" indent="-171450">
              <a:buFont typeface="Arial" panose="020B0604020202020204" pitchFamily="34" charset="0"/>
              <a:buChar char="•"/>
            </a:pPr>
            <a:r>
              <a:rPr lang="en-US" b="1" dirty="0"/>
              <a:t>it’s a second-order equation</a:t>
            </a:r>
          </a:p>
          <a:p>
            <a:pPr marL="628650" lvl="1" indent="-171450">
              <a:buFont typeface="Arial" panose="020B0604020202020204" pitchFamily="34" charset="0"/>
              <a:buChar char="•"/>
            </a:pPr>
            <a:r>
              <a:rPr lang="en-US" b="1" dirty="0"/>
              <a:t>q is the structural dynamic state in modal coordinates</a:t>
            </a:r>
          </a:p>
          <a:p>
            <a:pPr marL="1085850" lvl="2" indent="-171450">
              <a:buFont typeface="Arial" panose="020B0604020202020204" pitchFamily="34" charset="0"/>
              <a:buChar char="•"/>
            </a:pPr>
            <a:r>
              <a:rPr lang="en-US" b="1" dirty="0"/>
              <a:t>(as mentioned earlier, decomposing any motion of the system into a combination of the modes)</a:t>
            </a:r>
          </a:p>
          <a:p>
            <a:pPr marL="628650" lvl="1" indent="-171450">
              <a:buFont typeface="Arial" panose="020B0604020202020204" pitchFamily="34" charset="0"/>
              <a:buChar char="•"/>
            </a:pPr>
            <a:r>
              <a:rPr lang="en-US" b="1" dirty="0"/>
              <a:t>mass and stiffness matrices [M] and [K] are obtained from the NASTRAN finite-element model</a:t>
            </a:r>
          </a:p>
          <a:p>
            <a:pPr marL="628650" lvl="1" indent="-171450">
              <a:buFont typeface="Arial" panose="020B0604020202020204" pitchFamily="34" charset="0"/>
              <a:buChar char="•"/>
            </a:pPr>
            <a:r>
              <a:rPr lang="en-US" b="1" dirty="0"/>
              <a:t>the viscous damping matrix [C] is a diagonal matrix with the damping ratios obtained from GVT</a:t>
            </a:r>
          </a:p>
          <a:p>
            <a:endParaRPr lang="en-US" dirty="0"/>
          </a:p>
          <a:p>
            <a:r>
              <a:rPr lang="en-US" dirty="0"/>
              <a:t>Aerodynamics</a:t>
            </a:r>
          </a:p>
          <a:p>
            <a:pPr marL="171450" indent="-171450">
              <a:buFont typeface="Arial" panose="020B0604020202020204" pitchFamily="34" charset="0"/>
              <a:buChar char="•"/>
            </a:pPr>
            <a:r>
              <a:rPr lang="en-US" b="1" dirty="0"/>
              <a:t>ok, we have the structural </a:t>
            </a:r>
            <a:r>
              <a:rPr lang="en-US" b="1" dirty="0" err="1"/>
              <a:t>dyamic</a:t>
            </a:r>
            <a:r>
              <a:rPr lang="en-US" b="1" dirty="0"/>
              <a:t> equation. what is the forcing F on the right side?</a:t>
            </a:r>
          </a:p>
          <a:p>
            <a:pPr marL="628650" lvl="1" indent="-171450">
              <a:buFont typeface="Arial" panose="020B0604020202020204" pitchFamily="34" charset="0"/>
              <a:buChar char="•"/>
            </a:pPr>
            <a:r>
              <a:rPr lang="en-US" b="1" dirty="0"/>
              <a:t>the aerodynamic forcing!</a:t>
            </a:r>
          </a:p>
          <a:p>
            <a:pPr marL="1085850" lvl="2" indent="-171450">
              <a:buFont typeface="Arial" panose="020B0604020202020204" pitchFamily="34" charset="0"/>
              <a:buChar char="•"/>
            </a:pPr>
            <a:r>
              <a:rPr lang="en-US" b="1" dirty="0"/>
              <a:t>this forcing takes the form of a “aerodynamic influence” matrix [A] multiplying the state</a:t>
            </a:r>
          </a:p>
          <a:p>
            <a:pPr marL="1543050" lvl="3" indent="-171450">
              <a:buFont typeface="Arial" panose="020B0604020202020204" pitchFamily="34" charset="0"/>
              <a:buChar char="•"/>
            </a:pPr>
            <a:r>
              <a:rPr lang="en-US" b="1" dirty="0"/>
              <a:t>since, of course, the force on the wing depends on the shape of the wing</a:t>
            </a:r>
          </a:p>
          <a:p>
            <a:pPr marL="628650" lvl="1" indent="-171450">
              <a:buFont typeface="Arial" panose="020B0604020202020204" pitchFamily="34" charset="0"/>
              <a:buChar char="•"/>
            </a:pPr>
            <a:r>
              <a:rPr lang="en-US" b="1" dirty="0"/>
              <a:t>remember the doublet-lattice aerodynamic model from NASTRAN?</a:t>
            </a:r>
          </a:p>
          <a:p>
            <a:pPr marL="1085850" lvl="2" indent="-171450">
              <a:buFont typeface="Arial" panose="020B0604020202020204" pitchFamily="34" charset="0"/>
              <a:buChar char="•"/>
            </a:pPr>
            <a:r>
              <a:rPr lang="en-US" b="1" dirty="0"/>
              <a:t>we have tabulated aerodynamic forcing [A] from there at various frequencies</a:t>
            </a:r>
          </a:p>
          <a:p>
            <a:pPr marL="1543050" lvl="3" indent="-171450">
              <a:buFont typeface="Arial" panose="020B0604020202020204" pitchFamily="34" charset="0"/>
              <a:buChar char="•"/>
            </a:pPr>
            <a:r>
              <a:rPr lang="en-US" b="1" dirty="0"/>
              <a:t>however, this is not a neat matrix that we can turn into the state-space model we want in the end</a:t>
            </a:r>
          </a:p>
        </p:txBody>
      </p:sp>
      <p:sp>
        <p:nvSpPr>
          <p:cNvPr id="4" name="Slide Number Placeholder 3"/>
          <p:cNvSpPr>
            <a:spLocks noGrp="1"/>
          </p:cNvSpPr>
          <p:nvPr>
            <p:ph type="sldNum" sz="quarter" idx="5"/>
          </p:nvPr>
        </p:nvSpPr>
        <p:spPr/>
        <p:txBody>
          <a:bodyPr/>
          <a:lstStyle/>
          <a:p>
            <a:fld id="{14F7DF42-4D49-425E-9038-D06711744B21}" type="slidenum">
              <a:rPr lang="en-US" smtClean="0"/>
              <a:t>18</a:t>
            </a:fld>
            <a:endParaRPr lang="en-US"/>
          </a:p>
        </p:txBody>
      </p:sp>
    </p:spTree>
    <p:extLst>
      <p:ext uri="{BB962C8B-B14F-4D97-AF65-F5344CB8AC3E}">
        <p14:creationId xmlns:p14="http://schemas.microsoft.com/office/powerpoint/2010/main" val="451789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Roger approximation</a:t>
            </a:r>
          </a:p>
          <a:p>
            <a:endParaRPr lang="en-US" dirty="0"/>
          </a:p>
          <a:p>
            <a:pPr marL="171450" indent="-171450">
              <a:buFont typeface="Arial" panose="020B0604020202020204" pitchFamily="34" charset="0"/>
              <a:buChar char="•"/>
            </a:pPr>
            <a:r>
              <a:rPr lang="en-US" b="1" dirty="0"/>
              <a:t>so, turn to a rational function approximation</a:t>
            </a:r>
          </a:p>
          <a:p>
            <a:pPr marL="628650" lvl="1" indent="-171450">
              <a:buFont typeface="Arial" panose="020B0604020202020204" pitchFamily="34" charset="0"/>
              <a:buChar char="•"/>
            </a:pPr>
            <a:r>
              <a:rPr lang="en-US" b="1" dirty="0"/>
              <a:t>The Roger approximation is a way to approximate a table of aerodynamic influence matrices [A] </a:t>
            </a:r>
          </a:p>
          <a:p>
            <a:pPr marL="1085850" lvl="2" indent="-171450">
              <a:buFont typeface="Arial" panose="020B0604020202020204" pitchFamily="34" charset="0"/>
              <a:buChar char="•"/>
            </a:pPr>
            <a:r>
              <a:rPr lang="en-US" b="1" dirty="0"/>
              <a:t>it has these 0</a:t>
            </a:r>
            <a:r>
              <a:rPr lang="en-US" b="1" baseline="30000" dirty="0"/>
              <a:t>th</a:t>
            </a:r>
            <a:r>
              <a:rPr lang="en-US" b="1" dirty="0"/>
              <a:t>, first and second order terms</a:t>
            </a:r>
          </a:p>
          <a:p>
            <a:pPr marL="1085850" lvl="2" indent="-171450">
              <a:buFont typeface="Arial" panose="020B0604020202020204" pitchFamily="34" charset="0"/>
              <a:buChar char="•"/>
            </a:pPr>
            <a:r>
              <a:rPr lang="en-US" b="1" dirty="0"/>
              <a:t>and it accounts for temporal lag effects with these lag terms</a:t>
            </a:r>
          </a:p>
          <a:p>
            <a:pPr marL="1085850" lvl="2" indent="-171450">
              <a:buFont typeface="Arial" panose="020B0604020202020204" pitchFamily="34" charset="0"/>
              <a:buChar char="•"/>
            </a:pPr>
            <a:r>
              <a:rPr lang="en-US" b="1" dirty="0"/>
              <a:t>the [P] matrices are what are set to make this fit the [A] matrices</a:t>
            </a:r>
          </a:p>
          <a:p>
            <a:pPr marL="1543050" lvl="3" indent="-171450">
              <a:buFont typeface="Arial" panose="020B0604020202020204" pitchFamily="34" charset="0"/>
              <a:buChar char="•"/>
            </a:pPr>
            <a:r>
              <a:rPr lang="en-US" b="1" dirty="0"/>
              <a:t>this is done with a least-squares regression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19</a:t>
            </a:fld>
            <a:endParaRPr lang="en-US"/>
          </a:p>
        </p:txBody>
      </p:sp>
    </p:spTree>
    <p:extLst>
      <p:ext uri="{BB962C8B-B14F-4D97-AF65-F5344CB8AC3E}">
        <p14:creationId xmlns:p14="http://schemas.microsoft.com/office/powerpoint/2010/main" val="204893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Agenda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overview</a:t>
            </a:r>
          </a:p>
          <a:p>
            <a:pPr marL="171450" indent="-171450">
              <a:buFont typeface="Arial" panose="020B0604020202020204" pitchFamily="34" charset="0"/>
              <a:buChar char="•"/>
            </a:pPr>
            <a:r>
              <a:rPr lang="en-US" dirty="0"/>
              <a:t>FEM &amp; GVT</a:t>
            </a:r>
          </a:p>
          <a:p>
            <a:pPr marL="171450" indent="-171450">
              <a:buFont typeface="Arial" panose="020B0604020202020204" pitchFamily="34" charset="0"/>
              <a:buChar char="•"/>
            </a:pPr>
            <a:r>
              <a:rPr lang="en-US" dirty="0"/>
              <a:t>math model</a:t>
            </a:r>
          </a:p>
          <a:p>
            <a:pPr marL="171450" indent="-171450">
              <a:buFont typeface="Arial" panose="020B0604020202020204" pitchFamily="34" charset="0"/>
              <a:buChar char="•"/>
            </a:pPr>
            <a:r>
              <a:rPr lang="en-US" dirty="0"/>
              <a:t>wind tunnel testing</a:t>
            </a:r>
          </a:p>
          <a:p>
            <a:pPr marL="171450" indent="-171450">
              <a:buFont typeface="Arial" panose="020B0604020202020204" pitchFamily="34" charset="0"/>
              <a:buChar char="•"/>
            </a:pPr>
            <a:r>
              <a:rPr lang="en-US" dirty="0"/>
              <a:t>model tuning and optimization</a:t>
            </a:r>
          </a:p>
          <a:p>
            <a:pPr marL="171450" indent="-171450">
              <a:buFont typeface="Arial" panose="020B0604020202020204" pitchFamily="34" charset="0"/>
              <a:buChar char="•"/>
            </a:pPr>
            <a:r>
              <a:rPr lang="en-US" dirty="0"/>
              <a:t>conclusion and questions</a:t>
            </a:r>
          </a:p>
          <a:p>
            <a:endParaRPr lang="en-US" dirty="0"/>
          </a:p>
          <a:p>
            <a:r>
              <a:rPr lang="en-US" b="1" dirty="0"/>
              <a:t>Please hold your questions until the end of the presentation (if I go on a tangent I may never return!)</a:t>
            </a:r>
          </a:p>
        </p:txBody>
      </p:sp>
      <p:sp>
        <p:nvSpPr>
          <p:cNvPr id="4" name="Slide Number Placeholder 3"/>
          <p:cNvSpPr>
            <a:spLocks noGrp="1"/>
          </p:cNvSpPr>
          <p:nvPr>
            <p:ph type="sldNum" sz="quarter" idx="5"/>
          </p:nvPr>
        </p:nvSpPr>
        <p:spPr/>
        <p:txBody>
          <a:bodyPr/>
          <a:lstStyle/>
          <a:p>
            <a:fld id="{14F7DF42-4D49-425E-9038-D06711744B21}" type="slidenum">
              <a:rPr lang="en-US" smtClean="0"/>
              <a:t>2</a:t>
            </a:fld>
            <a:endParaRPr lang="en-US"/>
          </a:p>
        </p:txBody>
      </p:sp>
    </p:spTree>
    <p:extLst>
      <p:ext uri="{BB962C8B-B14F-4D97-AF65-F5344CB8AC3E}">
        <p14:creationId xmlns:p14="http://schemas.microsoft.com/office/powerpoint/2010/main" val="143705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 dynamics</a:t>
            </a:r>
          </a:p>
          <a:p>
            <a:endParaRPr lang="en-US" dirty="0"/>
          </a:p>
          <a:p>
            <a:r>
              <a:rPr lang="en-US" dirty="0"/>
              <a:t>state vector</a:t>
            </a:r>
          </a:p>
          <a:p>
            <a:pPr marL="171450" indent="-171450">
              <a:buFont typeface="Arial" panose="020B0604020202020204" pitchFamily="34" charset="0"/>
              <a:buChar char="•"/>
            </a:pPr>
            <a:r>
              <a:rPr lang="en-US" dirty="0"/>
              <a:t>modal position</a:t>
            </a:r>
          </a:p>
          <a:p>
            <a:pPr marL="171450" indent="-171450">
              <a:buFont typeface="Arial" panose="020B0604020202020204" pitchFamily="34" charset="0"/>
              <a:buChar char="•"/>
            </a:pPr>
            <a:r>
              <a:rPr lang="en-US" dirty="0"/>
              <a:t>modal velocity</a:t>
            </a:r>
          </a:p>
          <a:p>
            <a:pPr marL="171450" indent="-171450">
              <a:buFont typeface="Arial" panose="020B0604020202020204" pitchFamily="34" charset="0"/>
              <a:buChar char="•"/>
            </a:pPr>
            <a:r>
              <a:rPr lang="en-US" dirty="0"/>
              <a:t>lag terms </a:t>
            </a:r>
            <a:r>
              <a:rPr lang="en-US" b="1" dirty="0"/>
              <a:t>to track those lag effects</a:t>
            </a:r>
          </a:p>
          <a:p>
            <a:pPr marL="628650" lvl="1" indent="-171450">
              <a:buFont typeface="Arial" panose="020B0604020202020204" pitchFamily="34" charset="0"/>
              <a:buChar char="•"/>
            </a:pPr>
            <a:r>
              <a:rPr lang="en-US" b="1" dirty="0"/>
              <a:t>won’t go through how those are defined here</a:t>
            </a:r>
          </a:p>
          <a:p>
            <a:pPr marL="171450" lvl="0" indent="-171450">
              <a:buFont typeface="Arial" panose="020B0604020202020204" pitchFamily="34" charset="0"/>
              <a:buChar char="•"/>
            </a:pPr>
            <a:r>
              <a:rPr lang="en-US" b="0" dirty="0"/>
              <a:t>by tracking the model velocities and the lag terms, we can reduce order of the equations of motion to first order</a:t>
            </a:r>
          </a:p>
          <a:p>
            <a:pPr marL="628650" lvl="1" indent="-171450">
              <a:buFont typeface="Arial" panose="020B0604020202020204" pitchFamily="34" charset="0"/>
              <a:buChar char="•"/>
            </a:pPr>
            <a:r>
              <a:rPr lang="en-US" b="1" dirty="0"/>
              <a:t>and after tons of rearranging terms the first order equation comes out to the desired form, x rate = [A]x+[B]u</a:t>
            </a:r>
          </a:p>
        </p:txBody>
      </p:sp>
      <p:sp>
        <p:nvSpPr>
          <p:cNvPr id="4" name="Slide Number Placeholder 3"/>
          <p:cNvSpPr>
            <a:spLocks noGrp="1"/>
          </p:cNvSpPr>
          <p:nvPr>
            <p:ph type="sldNum" sz="quarter" idx="5"/>
          </p:nvPr>
        </p:nvSpPr>
        <p:spPr/>
        <p:txBody>
          <a:bodyPr/>
          <a:lstStyle/>
          <a:p>
            <a:fld id="{14F7DF42-4D49-425E-9038-D06711744B21}" type="slidenum">
              <a:rPr lang="en-US" smtClean="0"/>
              <a:t>20</a:t>
            </a:fld>
            <a:endParaRPr lang="en-US"/>
          </a:p>
        </p:txBody>
      </p:sp>
    </p:spTree>
    <p:extLst>
      <p:ext uri="{BB962C8B-B14F-4D97-AF65-F5344CB8AC3E}">
        <p14:creationId xmlns:p14="http://schemas.microsoft.com/office/powerpoint/2010/main" val="94288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 output</a:t>
            </a:r>
          </a:p>
          <a:p>
            <a:endParaRPr lang="en-US" dirty="0"/>
          </a:p>
          <a:p>
            <a:pPr marL="171450" indent="-171450">
              <a:buFont typeface="Arial" panose="020B0604020202020204" pitchFamily="34" charset="0"/>
              <a:buChar char="•"/>
            </a:pPr>
            <a:r>
              <a:rPr lang="en-US" b="1" dirty="0"/>
              <a:t>what about the second half of the state-space model y=[B]x+[C]u?</a:t>
            </a:r>
          </a:p>
          <a:p>
            <a:pPr marL="628650" lvl="1" indent="-171450">
              <a:buFont typeface="Arial" panose="020B0604020202020204" pitchFamily="34" charset="0"/>
              <a:buChar char="•"/>
            </a:pPr>
            <a:r>
              <a:rPr lang="en-US" b="1" dirty="0"/>
              <a:t>let’s talk about it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1" dirty="0"/>
              <a:t>each mode has a mode shape (lets call PHI) which we can get from NASTRAN</a:t>
            </a:r>
          </a:p>
          <a:p>
            <a:pPr marL="628650" lvl="1" indent="-171450">
              <a:buFont typeface="Arial" panose="020B0604020202020204" pitchFamily="34" charset="0"/>
              <a:buChar char="•"/>
            </a:pPr>
            <a:r>
              <a:rPr lang="en-US" b="1" dirty="0"/>
              <a:t>given the modal state vector q, we can obtain the physical shape of MARGE at any point (in the NASTRAN model)</a:t>
            </a:r>
          </a:p>
          <a:p>
            <a:pPr marL="1085850" lvl="2" indent="-171450">
              <a:buFont typeface="Arial" panose="020B0604020202020204" pitchFamily="34" charset="0"/>
              <a:buChar char="•"/>
            </a:pPr>
            <a:r>
              <a:rPr lang="en-US" b="1" dirty="0"/>
              <a:t>the pitch for the pitch sensor can be taken as one of these</a:t>
            </a:r>
          </a:p>
          <a:p>
            <a:pPr marL="1085850" lvl="2" indent="-171450">
              <a:buFont typeface="Arial" panose="020B0604020202020204" pitchFamily="34" charset="0"/>
              <a:buChar char="•"/>
            </a:pPr>
            <a:r>
              <a:rPr lang="en-US" b="1" dirty="0"/>
              <a:t>the accelerometer requires the acceleration, not the position</a:t>
            </a:r>
          </a:p>
          <a:p>
            <a:pPr marL="1543050" lvl="3" indent="-171450">
              <a:buFont typeface="Arial" panose="020B0604020202020204" pitchFamily="34" charset="0"/>
              <a:buChar char="•"/>
            </a:pPr>
            <a:r>
              <a:rPr lang="en-US" b="1" dirty="0"/>
              <a:t>but we have an equation for the modal acceleration that we derived on the previous slide!</a:t>
            </a:r>
          </a:p>
          <a:p>
            <a:pPr marL="2000250" lvl="4" indent="-171450">
              <a:buFont typeface="Arial" panose="020B0604020202020204" pitchFamily="34" charset="0"/>
              <a:buChar char="•"/>
            </a:pPr>
            <a:r>
              <a:rPr lang="en-US" b="1" dirty="0"/>
              <a:t>(since velocity is in the state vector and we have the equation for the state rate)</a:t>
            </a:r>
          </a:p>
          <a:p>
            <a:pPr marL="1543050" lvl="3" indent="-171450">
              <a:buFont typeface="Arial" panose="020B0604020202020204" pitchFamily="34" charset="0"/>
              <a:buChar char="•"/>
            </a:pPr>
            <a:r>
              <a:rPr lang="en-US" b="1" dirty="0"/>
              <a:t>and the acceleration for the accelerometers can be modeled in this way</a:t>
            </a:r>
          </a:p>
        </p:txBody>
      </p:sp>
      <p:sp>
        <p:nvSpPr>
          <p:cNvPr id="4" name="Slide Number Placeholder 3"/>
          <p:cNvSpPr>
            <a:spLocks noGrp="1"/>
          </p:cNvSpPr>
          <p:nvPr>
            <p:ph type="sldNum" sz="quarter" idx="5"/>
          </p:nvPr>
        </p:nvSpPr>
        <p:spPr/>
        <p:txBody>
          <a:bodyPr/>
          <a:lstStyle/>
          <a:p>
            <a:fld id="{14F7DF42-4D49-425E-9038-D06711744B21}" type="slidenum">
              <a:rPr lang="en-US" smtClean="0"/>
              <a:t>21</a:t>
            </a:fld>
            <a:endParaRPr lang="en-US"/>
          </a:p>
        </p:txBody>
      </p:sp>
    </p:spTree>
    <p:extLst>
      <p:ext uri="{BB962C8B-B14F-4D97-AF65-F5344CB8AC3E}">
        <p14:creationId xmlns:p14="http://schemas.microsoft.com/office/powerpoint/2010/main" val="2163170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modal state q also corresponds to the forces and moments for each mode</a:t>
            </a:r>
          </a:p>
          <a:p>
            <a:pPr marL="628650" lvl="1" indent="-171450">
              <a:buFont typeface="Arial" panose="020B0604020202020204" pitchFamily="34" charset="0"/>
              <a:buChar char="•"/>
            </a:pPr>
            <a:r>
              <a:rPr lang="en-US" dirty="0"/>
              <a:t>the force at the wing root can be determined</a:t>
            </a:r>
          </a:p>
          <a:p>
            <a:pPr marL="1085850" lvl="2" indent="-171450">
              <a:buFont typeface="Arial" panose="020B0604020202020204" pitchFamily="34" charset="0"/>
              <a:buChar char="•"/>
            </a:pPr>
            <a:r>
              <a:rPr lang="en-US" dirty="0"/>
              <a:t>the strain can be computed using this relation from Euler-Bernoulli beam theory,</a:t>
            </a:r>
          </a:p>
          <a:p>
            <a:pPr marL="1543050" lvl="3" indent="-171450">
              <a:buFont typeface="Arial" panose="020B0604020202020204" pitchFamily="34" charset="0"/>
              <a:buChar char="•"/>
            </a:pPr>
            <a:r>
              <a:rPr lang="en-US" dirty="0"/>
              <a:t>where t is the beam (wing spar) thickness</a:t>
            </a:r>
          </a:p>
          <a:p>
            <a:pPr marL="628650" lvl="1" indent="-171450">
              <a:buFont typeface="Arial" panose="020B0604020202020204" pitchFamily="34" charset="0"/>
              <a:buChar char="•"/>
            </a:pPr>
            <a:r>
              <a:rPr lang="en-US" dirty="0"/>
              <a:t>strain for the strain gauge output can be thus be modeled in this way</a:t>
            </a:r>
          </a:p>
          <a:p>
            <a:pPr marL="1085850" lvl="2" indent="-171450">
              <a:buFont typeface="Arial" panose="020B0604020202020204" pitchFamily="34" charset="0"/>
              <a:buChar char="•"/>
            </a:pPr>
            <a:r>
              <a:rPr lang="en-US" dirty="0"/>
              <a:t>also as a linear function of the state vector {x}</a:t>
            </a:r>
          </a:p>
        </p:txBody>
      </p:sp>
      <p:sp>
        <p:nvSpPr>
          <p:cNvPr id="4" name="Slide Number Placeholder 3"/>
          <p:cNvSpPr>
            <a:spLocks noGrp="1"/>
          </p:cNvSpPr>
          <p:nvPr>
            <p:ph type="sldNum" sz="quarter" idx="5"/>
          </p:nvPr>
        </p:nvSpPr>
        <p:spPr/>
        <p:txBody>
          <a:bodyPr/>
          <a:lstStyle/>
          <a:p>
            <a:fld id="{14F7DF42-4D49-425E-9038-D06711744B21}" type="slidenum">
              <a:rPr lang="en-US" smtClean="0"/>
              <a:t>22</a:t>
            </a:fld>
            <a:endParaRPr lang="en-US"/>
          </a:p>
        </p:txBody>
      </p:sp>
    </p:spTree>
    <p:extLst>
      <p:ext uri="{BB962C8B-B14F-4D97-AF65-F5344CB8AC3E}">
        <p14:creationId xmlns:p14="http://schemas.microsoft.com/office/powerpoint/2010/main" val="2194886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 if we combine all of these (x3 for the </a:t>
            </a:r>
            <a:r>
              <a:rPr lang="en-US" b="1" dirty="0" err="1"/>
              <a:t>acclelerometers</a:t>
            </a:r>
            <a:r>
              <a:rPr lang="en-US" b="1" dirty="0"/>
              <a:t>) into big matrices which I call [C] and [D], we get the y=[C]x+[D]u we wanted</a:t>
            </a:r>
          </a:p>
          <a:p>
            <a:endParaRPr lang="en-US" b="1" dirty="0"/>
          </a:p>
          <a:p>
            <a:endParaRPr lang="en-US" b="1" dirty="0"/>
          </a:p>
          <a:p>
            <a:r>
              <a:rPr lang="en-US" b="1" dirty="0"/>
              <a:t>but why am I calling the state vector and the input vector </a:t>
            </a:r>
            <a:r>
              <a:rPr lang="en-US" b="1" dirty="0" err="1"/>
              <a:t>xp</a:t>
            </a:r>
            <a:r>
              <a:rPr lang="en-US" b="1" dirty="0"/>
              <a:t> and up so far? …</a:t>
            </a:r>
          </a:p>
          <a:p>
            <a:pPr marL="171450" indent="-171450">
              <a:buFont typeface="Arial" panose="020B0604020202020204" pitchFamily="34" charset="0"/>
              <a:buChar char="•"/>
            </a:pPr>
            <a:r>
              <a:rPr lang="en-US" b="1" dirty="0"/>
              <a:t>&lt;next slide&gt;</a:t>
            </a:r>
          </a:p>
        </p:txBody>
      </p:sp>
      <p:sp>
        <p:nvSpPr>
          <p:cNvPr id="4" name="Slide Number Placeholder 3"/>
          <p:cNvSpPr>
            <a:spLocks noGrp="1"/>
          </p:cNvSpPr>
          <p:nvPr>
            <p:ph type="sldNum" sz="quarter" idx="5"/>
          </p:nvPr>
        </p:nvSpPr>
        <p:spPr/>
        <p:txBody>
          <a:bodyPr/>
          <a:lstStyle/>
          <a:p>
            <a:fld id="{14F7DF42-4D49-425E-9038-D06711744B21}" type="slidenum">
              <a:rPr lang="en-US" smtClean="0"/>
              <a:t>23</a:t>
            </a:fld>
            <a:endParaRPr lang="en-US"/>
          </a:p>
        </p:txBody>
      </p:sp>
    </p:spTree>
    <p:extLst>
      <p:ext uri="{BB962C8B-B14F-4D97-AF65-F5344CB8AC3E}">
        <p14:creationId xmlns:p14="http://schemas.microsoft.com/office/powerpoint/2010/main" val="2642778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actuators and sensors</a:t>
            </a:r>
          </a:p>
          <a:p>
            <a:pPr marL="171450" indent="-171450">
              <a:buFont typeface="Arial" panose="020B0604020202020204" pitchFamily="34" charset="0"/>
              <a:buChar char="•"/>
            </a:pPr>
            <a:r>
              <a:rPr lang="en-US" dirty="0"/>
              <a:t>have their own dynamics! (p stands for plant)</a:t>
            </a:r>
          </a:p>
          <a:p>
            <a:pPr marL="628650" lvl="1" indent="-171450">
              <a:buFont typeface="Arial" panose="020B0604020202020204" pitchFamily="34" charset="0"/>
              <a:buChar char="•"/>
            </a:pPr>
            <a:r>
              <a:rPr lang="en-US" b="1" dirty="0"/>
              <a:t>these have to be accounted for in our model or the lag in the actuators and sensors will become (unintended) lag in the model</a:t>
            </a:r>
          </a:p>
          <a:p>
            <a:pPr marL="171450" lvl="0" indent="-171450">
              <a:buFont typeface="Arial" panose="020B0604020202020204" pitchFamily="34" charset="0"/>
              <a:buChar char="•"/>
            </a:pPr>
            <a:r>
              <a:rPr lang="en-US" b="0" dirty="0"/>
              <a:t>the actuators have known transfer functions </a:t>
            </a:r>
            <a:r>
              <a:rPr lang="en-US" b="1" dirty="0"/>
              <a:t>from testing in years past</a:t>
            </a:r>
          </a:p>
          <a:p>
            <a:pPr marL="628650" lvl="1" indent="-171450">
              <a:buFont typeface="Arial" panose="020B0604020202020204" pitchFamily="34" charset="0"/>
              <a:buChar char="•"/>
            </a:pPr>
            <a:r>
              <a:rPr lang="en-US" b="1" dirty="0"/>
              <a:t>can convert them to state-space representation as shown</a:t>
            </a:r>
          </a:p>
          <a:p>
            <a:pPr marL="628650" lvl="1" indent="-171450">
              <a:buFont typeface="Arial" panose="020B0604020202020204" pitchFamily="34" charset="0"/>
              <a:buChar char="•"/>
            </a:pPr>
            <a:r>
              <a:rPr lang="en-US" b="1" dirty="0"/>
              <a:t>and then the output y of the sensors becomes the input u of the plant</a:t>
            </a:r>
          </a:p>
          <a:p>
            <a:pPr marL="628650" lvl="1" indent="-171450">
              <a:buFont typeface="Arial" panose="020B0604020202020204" pitchFamily="34" charset="0"/>
              <a:buChar char="•"/>
            </a:pPr>
            <a:r>
              <a:rPr lang="en-US" b="1" dirty="0"/>
              <a:t>the output y of the plant becomes the input u of the sensors</a:t>
            </a:r>
          </a:p>
          <a:p>
            <a:pPr marL="1085850" lvl="2" indent="-171450">
              <a:buFont typeface="Arial" panose="020B0604020202020204" pitchFamily="34" charset="0"/>
              <a:buChar char="•"/>
            </a:pPr>
            <a:r>
              <a:rPr lang="en-US" b="1" dirty="0"/>
              <a:t>but for MARGE the sensors are very responsive so </a:t>
            </a:r>
            <a:r>
              <a:rPr lang="en-US" b="0" dirty="0"/>
              <a:t>they can be approximated as perfect</a:t>
            </a:r>
            <a:endParaRPr lang="en-US" dirty="0"/>
          </a:p>
          <a:p>
            <a:endParaRPr lang="en-US" dirty="0"/>
          </a:p>
          <a:p>
            <a:r>
              <a:rPr lang="en-US" dirty="0"/>
              <a:t>coupled Aeroservoelastics</a:t>
            </a:r>
          </a:p>
          <a:p>
            <a:pPr marL="171450" indent="-171450">
              <a:buFont typeface="Arial" panose="020B0604020202020204" pitchFamily="34" charset="0"/>
              <a:buChar char="•"/>
            </a:pPr>
            <a:r>
              <a:rPr lang="en-US" dirty="0"/>
              <a:t>chain together state-space models</a:t>
            </a:r>
          </a:p>
          <a:p>
            <a:pPr marL="628650" lvl="1" indent="-171450">
              <a:buFont typeface="Arial" panose="020B0604020202020204" pitchFamily="34" charset="0"/>
              <a:buChar char="•"/>
            </a:pPr>
            <a:r>
              <a:rPr lang="en-US" b="1" dirty="0"/>
              <a:t>get one large coupled state-space model which looks like &lt;next slide&gt;</a:t>
            </a:r>
          </a:p>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24</a:t>
            </a:fld>
            <a:endParaRPr lang="en-US"/>
          </a:p>
        </p:txBody>
      </p:sp>
    </p:spTree>
    <p:extLst>
      <p:ext uri="{BB962C8B-B14F-4D97-AF65-F5344CB8AC3E}">
        <p14:creationId xmlns:p14="http://schemas.microsoft.com/office/powerpoint/2010/main" val="2267685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 course, not showing all the entries in each of these submatrices)</a:t>
            </a:r>
          </a:p>
          <a:p>
            <a:endParaRPr lang="en-US" b="1" dirty="0"/>
          </a:p>
          <a:p>
            <a:r>
              <a:rPr lang="en-US" b="1" dirty="0"/>
              <a:t>this is our fully derived state-space model!</a:t>
            </a:r>
          </a:p>
        </p:txBody>
      </p:sp>
      <p:sp>
        <p:nvSpPr>
          <p:cNvPr id="4" name="Slide Number Placeholder 3"/>
          <p:cNvSpPr>
            <a:spLocks noGrp="1"/>
          </p:cNvSpPr>
          <p:nvPr>
            <p:ph type="sldNum" sz="quarter" idx="5"/>
          </p:nvPr>
        </p:nvSpPr>
        <p:spPr/>
        <p:txBody>
          <a:bodyPr/>
          <a:lstStyle/>
          <a:p>
            <a:fld id="{14F7DF42-4D49-425E-9038-D06711744B21}" type="slidenum">
              <a:rPr lang="en-US" smtClean="0"/>
              <a:t>25</a:t>
            </a:fld>
            <a:endParaRPr lang="en-US"/>
          </a:p>
        </p:txBody>
      </p:sp>
    </p:spTree>
    <p:extLst>
      <p:ext uri="{BB962C8B-B14F-4D97-AF65-F5344CB8AC3E}">
        <p14:creationId xmlns:p14="http://schemas.microsoft.com/office/powerpoint/2010/main" val="45880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TIME TARGET: 25 MINTUES</a:t>
            </a:r>
          </a:p>
          <a:p>
            <a:endParaRPr lang="en-US" dirty="0"/>
          </a:p>
          <a:p>
            <a:r>
              <a:rPr lang="en-US" dirty="0"/>
              <a:t>Wind Tunnel Testing</a:t>
            </a:r>
          </a:p>
          <a:p>
            <a:endParaRPr lang="en-US" dirty="0"/>
          </a:p>
          <a:p>
            <a:pPr lvl="0">
              <a:lnSpc>
                <a:spcPts val="3692"/>
              </a:lnSpc>
              <a:spcBef>
                <a:spcPct val="0"/>
              </a:spcBef>
            </a:pPr>
            <a:r>
              <a:rPr lang="en-US" sz="1600" b="0" dirty="0">
                <a:latin typeface="Open Sans"/>
              </a:rPr>
              <a:t>Why?</a:t>
            </a:r>
          </a:p>
          <a:p>
            <a:pPr marL="171450" lvl="0" indent="-171450">
              <a:lnSpc>
                <a:spcPts val="3692"/>
              </a:lnSpc>
              <a:spcBef>
                <a:spcPct val="0"/>
              </a:spcBef>
              <a:buFont typeface="Arial" panose="020B0604020202020204" pitchFamily="34" charset="0"/>
              <a:buChar char="•"/>
            </a:pPr>
            <a:r>
              <a:rPr lang="en-US" sz="1200" dirty="0">
                <a:latin typeface="Open Sans"/>
              </a:rPr>
              <a:t>Validate mathematical model (find how well it works)</a:t>
            </a:r>
          </a:p>
          <a:p>
            <a:pPr marL="171450" lvl="0" indent="-171450">
              <a:lnSpc>
                <a:spcPts val="3692"/>
              </a:lnSpc>
              <a:spcBef>
                <a:spcPct val="0"/>
              </a:spcBef>
              <a:buFont typeface="Arial" panose="020B0604020202020204" pitchFamily="34" charset="0"/>
              <a:buChar char="•"/>
            </a:pPr>
            <a:r>
              <a:rPr lang="en-US" sz="1200" dirty="0">
                <a:latin typeface="Open Sans"/>
              </a:rPr>
              <a:t>Update mathematical model (make it work better)</a:t>
            </a:r>
          </a:p>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26</a:t>
            </a:fld>
            <a:endParaRPr lang="en-US"/>
          </a:p>
        </p:txBody>
      </p:sp>
    </p:spTree>
    <p:extLst>
      <p:ext uri="{BB962C8B-B14F-4D97-AF65-F5344CB8AC3E}">
        <p14:creationId xmlns:p14="http://schemas.microsoft.com/office/powerpoint/2010/main" val="3786882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a:r>
            <a:r>
              <a:rPr lang="en-US" b="1" dirty="0"/>
              <a:t>re is MARGE mounted in the 3x3 wind tunnel just outside</a:t>
            </a:r>
          </a:p>
          <a:p>
            <a:pPr marL="171450" indent="-171450">
              <a:buFont typeface="Arial" panose="020B0604020202020204" pitchFamily="34" charset="0"/>
              <a:buChar char="•"/>
            </a:pPr>
            <a:r>
              <a:rPr lang="en-US" b="1" dirty="0"/>
              <a:t>suspended from ceiling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test interface</a:t>
            </a:r>
          </a:p>
          <a:p>
            <a:pPr marL="171450" indent="-171450">
              <a:buFont typeface="Arial" panose="020B0604020202020204" pitchFamily="34" charset="0"/>
              <a:buChar char="•"/>
            </a:pPr>
            <a:r>
              <a:rPr lang="en-US" dirty="0"/>
              <a:t>the actuators were controlled using Simulink</a:t>
            </a:r>
          </a:p>
          <a:p>
            <a:pPr marL="171450" indent="-171450">
              <a:buFont typeface="Arial" panose="020B0604020202020204" pitchFamily="34" charset="0"/>
              <a:buChar char="•"/>
            </a:pPr>
            <a:r>
              <a:rPr lang="en-US" dirty="0"/>
              <a:t>the sensor data was read using a National Instruments data acquisition system</a:t>
            </a:r>
          </a:p>
          <a:p>
            <a:pPr marL="628650" lvl="1" indent="-171450">
              <a:buFont typeface="Arial" panose="020B0604020202020204" pitchFamily="34" charset="0"/>
              <a:buChar char="•"/>
            </a:pPr>
            <a:r>
              <a:rPr lang="en-US" b="1" dirty="0"/>
              <a:t>and pulled into Simulink in real-time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test conditions</a:t>
            </a:r>
          </a:p>
          <a:p>
            <a:pPr marL="171450" indent="-171450">
              <a:buFont typeface="Arial" panose="020B0604020202020204" pitchFamily="34" charset="0"/>
              <a:buChar char="•"/>
            </a:pPr>
            <a:r>
              <a:rPr lang="en-US" b="1" dirty="0"/>
              <a:t>MARGE was tested at these six airspeeds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test plan</a:t>
            </a:r>
          </a:p>
          <a:p>
            <a:pPr marL="171450" indent="-171450">
              <a:buFont typeface="Arial" panose="020B0604020202020204" pitchFamily="34" charset="0"/>
              <a:buChar char="•"/>
            </a:pPr>
            <a:r>
              <a:rPr lang="en-US" dirty="0"/>
              <a:t>for the ailerons and elevators, frequency sweeps were performed at each speed</a:t>
            </a:r>
          </a:p>
          <a:p>
            <a:pPr marL="171450" indent="-171450">
              <a:buFont typeface="Arial" panose="020B0604020202020204" pitchFamily="34" charset="0"/>
              <a:buChar char="•"/>
            </a:pPr>
            <a:r>
              <a:rPr lang="en-US" dirty="0"/>
              <a:t>for the gust vanes, the doublet response was recorded at each speed</a:t>
            </a:r>
          </a:p>
          <a:p>
            <a:pPr marL="171450" indent="-171450">
              <a:buFont typeface="Arial" panose="020B0604020202020204" pitchFamily="34" charset="0"/>
              <a:buChar char="•"/>
            </a:pPr>
            <a:r>
              <a:rPr lang="en-US" dirty="0"/>
              <a:t>there were three runs for each of these (like in the GVT)</a:t>
            </a:r>
          </a:p>
        </p:txBody>
      </p:sp>
      <p:sp>
        <p:nvSpPr>
          <p:cNvPr id="4" name="Slide Number Placeholder 3"/>
          <p:cNvSpPr>
            <a:spLocks noGrp="1"/>
          </p:cNvSpPr>
          <p:nvPr>
            <p:ph type="sldNum" sz="quarter" idx="5"/>
          </p:nvPr>
        </p:nvSpPr>
        <p:spPr/>
        <p:txBody>
          <a:bodyPr/>
          <a:lstStyle/>
          <a:p>
            <a:fld id="{14F7DF42-4D49-425E-9038-D06711744B21}" type="slidenum">
              <a:rPr lang="en-US" smtClean="0"/>
              <a:t>27</a:t>
            </a:fld>
            <a:endParaRPr lang="en-US"/>
          </a:p>
        </p:txBody>
      </p:sp>
    </p:spTree>
    <p:extLst>
      <p:ext uri="{BB962C8B-B14F-4D97-AF65-F5344CB8AC3E}">
        <p14:creationId xmlns:p14="http://schemas.microsoft.com/office/powerpoint/2010/main" val="1063676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postprocessing</a:t>
            </a:r>
          </a:p>
          <a:p>
            <a:pPr marL="171450" indent="-171450">
              <a:buFont typeface="Arial" panose="020B0604020202020204" pitchFamily="34" charset="0"/>
              <a:buChar char="•"/>
            </a:pPr>
            <a:r>
              <a:rPr lang="en-US" b="1" dirty="0"/>
              <a:t>pretty much the same as the GVT</a:t>
            </a:r>
          </a:p>
          <a:p>
            <a:pPr marL="171450" indent="-171450">
              <a:buFont typeface="Arial" panose="020B0604020202020204" pitchFamily="34" charset="0"/>
              <a:buChar char="•"/>
            </a:pPr>
            <a:r>
              <a:rPr lang="en-US" dirty="0"/>
              <a:t>truncation</a:t>
            </a:r>
          </a:p>
          <a:p>
            <a:pPr marL="171450" indent="-171450">
              <a:buFont typeface="Arial" panose="020B0604020202020204" pitchFamily="34" charset="0"/>
              <a:buChar char="•"/>
            </a:pPr>
            <a:r>
              <a:rPr lang="en-US" dirty="0"/>
              <a:t>concatenation</a:t>
            </a:r>
          </a:p>
          <a:p>
            <a:pPr marL="171450" indent="-171450">
              <a:buFont typeface="Arial" panose="020B0604020202020204" pitchFamily="34" charset="0"/>
              <a:buChar char="•"/>
            </a:pPr>
            <a:r>
              <a:rPr lang="en-US" dirty="0"/>
              <a:t>subtract steady-state component</a:t>
            </a:r>
          </a:p>
          <a:p>
            <a:pPr marL="171450" indent="-171450">
              <a:buFont typeface="Arial" panose="020B0604020202020204" pitchFamily="34" charset="0"/>
              <a:buChar char="•"/>
            </a:pPr>
            <a:r>
              <a:rPr lang="en-US" dirty="0"/>
              <a:t>filtering of accelerometer data with a bandpass filter </a:t>
            </a:r>
            <a:r>
              <a:rPr lang="en-US" b="1" dirty="0"/>
              <a:t>(not same as GVT)</a:t>
            </a:r>
          </a:p>
          <a:p>
            <a:pPr marL="628650" lvl="1" indent="-171450">
              <a:buFont typeface="Arial" panose="020B0604020202020204" pitchFamily="34" charset="0"/>
              <a:buChar char="•"/>
            </a:pPr>
            <a:r>
              <a:rPr lang="en-US" dirty="0"/>
              <a:t>this was necessary to eliminate sensor drift and electrical interference in the accelerometers</a:t>
            </a:r>
          </a:p>
          <a:p>
            <a:pPr marL="171450" lvl="0" indent="-171450">
              <a:buFont typeface="Arial" panose="020B0604020202020204" pitchFamily="34" charset="0"/>
              <a:buChar char="•"/>
            </a:pPr>
            <a:r>
              <a:rPr lang="en-US" dirty="0"/>
              <a:t>transform to frequency domain</a:t>
            </a:r>
          </a:p>
          <a:p>
            <a:pPr marL="171450" lvl="0" indent="-171450">
              <a:buFont typeface="Arial" panose="020B0604020202020204" pitchFamily="34" charset="0"/>
              <a:buChar char="•"/>
            </a:pPr>
            <a:r>
              <a:rPr lang="en-US" dirty="0"/>
              <a:t>compute correlation functions</a:t>
            </a:r>
          </a:p>
          <a:p>
            <a:pPr marL="171450" lvl="0" indent="-171450">
              <a:buFont typeface="Arial" panose="020B0604020202020204" pitchFamily="34" charset="0"/>
              <a:buChar char="•"/>
            </a:pPr>
            <a:r>
              <a:rPr lang="en-US" dirty="0"/>
              <a:t>compute FRFs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see left: example experimental time-series data</a:t>
            </a:r>
          </a:p>
        </p:txBody>
      </p:sp>
      <p:sp>
        <p:nvSpPr>
          <p:cNvPr id="4" name="Slide Number Placeholder 3"/>
          <p:cNvSpPr>
            <a:spLocks noGrp="1"/>
          </p:cNvSpPr>
          <p:nvPr>
            <p:ph type="sldNum" sz="quarter" idx="5"/>
          </p:nvPr>
        </p:nvSpPr>
        <p:spPr/>
        <p:txBody>
          <a:bodyPr/>
          <a:lstStyle/>
          <a:p>
            <a:fld id="{14F7DF42-4D49-425E-9038-D06711744B21}" type="slidenum">
              <a:rPr lang="en-US" smtClean="0"/>
              <a:t>28</a:t>
            </a:fld>
            <a:endParaRPr lang="en-US"/>
          </a:p>
        </p:txBody>
      </p:sp>
    </p:spTree>
    <p:extLst>
      <p:ext uri="{BB962C8B-B14F-4D97-AF65-F5344CB8AC3E}">
        <p14:creationId xmlns:p14="http://schemas.microsoft.com/office/powerpoint/2010/main" val="2734097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is the frequency response for each sensor from each actuator’s input</a:t>
            </a:r>
          </a:p>
          <a:p>
            <a:endParaRPr lang="en-US" b="1" dirty="0"/>
          </a:p>
          <a:p>
            <a:r>
              <a:rPr lang="en-US" b="1" dirty="0"/>
              <a:t>black = experiment</a:t>
            </a:r>
          </a:p>
          <a:p>
            <a:endParaRPr lang="en-US" b="1" dirty="0"/>
          </a:p>
          <a:p>
            <a:r>
              <a:rPr lang="en-US" b="1" dirty="0"/>
              <a:t>red = the state-space model</a:t>
            </a:r>
          </a:p>
          <a:p>
            <a:endParaRPr lang="en-US" b="1" dirty="0"/>
          </a:p>
          <a:p>
            <a:r>
              <a:rPr lang="en-US" b="1" dirty="0"/>
              <a:t>the fit is bad. but this is not the end…</a:t>
            </a:r>
          </a:p>
        </p:txBody>
      </p:sp>
      <p:sp>
        <p:nvSpPr>
          <p:cNvPr id="4" name="Slide Number Placeholder 3"/>
          <p:cNvSpPr>
            <a:spLocks noGrp="1"/>
          </p:cNvSpPr>
          <p:nvPr>
            <p:ph type="sldNum" sz="quarter" idx="5"/>
          </p:nvPr>
        </p:nvSpPr>
        <p:spPr/>
        <p:txBody>
          <a:bodyPr/>
          <a:lstStyle/>
          <a:p>
            <a:fld id="{14F7DF42-4D49-425E-9038-D06711744B21}" type="slidenum">
              <a:rPr lang="en-US" smtClean="0"/>
              <a:t>29</a:t>
            </a:fld>
            <a:endParaRPr lang="en-US"/>
          </a:p>
        </p:txBody>
      </p:sp>
    </p:spTree>
    <p:extLst>
      <p:ext uri="{BB962C8B-B14F-4D97-AF65-F5344CB8AC3E}">
        <p14:creationId xmlns:p14="http://schemas.microsoft.com/office/powerpoint/2010/main" val="516459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Overview</a:t>
            </a:r>
          </a:p>
          <a:p>
            <a:endParaRPr lang="en-US" b="1" dirty="0"/>
          </a:p>
          <a:p>
            <a:r>
              <a:rPr lang="en-US" b="0" dirty="0" err="1"/>
              <a:t>Aeroservoelasticity</a:t>
            </a:r>
            <a:endParaRPr lang="en-US" b="0"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b="1" dirty="0"/>
              <a:t>important because energy-efficient aircraft have long, slender wings which are very flexible</a:t>
            </a:r>
          </a:p>
          <a:p>
            <a:pPr marL="628650" lvl="1" indent="-171450">
              <a:buFont typeface="Arial" panose="020B0604020202020204" pitchFamily="34" charset="0"/>
              <a:buChar char="•"/>
            </a:pPr>
            <a:r>
              <a:rPr lang="en-US" b="1" dirty="0"/>
              <a:t>the most flexible wings must actively counteract bending and twisting in real-time</a:t>
            </a:r>
          </a:p>
          <a:p>
            <a:pPr marL="1085850" lvl="2" indent="-171450">
              <a:buFont typeface="Arial" panose="020B0604020202020204" pitchFamily="34" charset="0"/>
              <a:buChar char="•"/>
            </a:pPr>
            <a:r>
              <a:rPr lang="en-US" b="1" dirty="0"/>
              <a:t>MLA, GLA, and flutter suppression</a:t>
            </a:r>
          </a:p>
          <a:p>
            <a:pPr marL="0" lvl="0" indent="0">
              <a:buFont typeface="Arial" panose="020B0604020202020204" pitchFamily="34" charset="0"/>
              <a:buNone/>
            </a:pPr>
            <a:r>
              <a:rPr lang="en-US" b="0" dirty="0"/>
              <a:t>MARGE</a:t>
            </a:r>
          </a:p>
          <a:p>
            <a:pPr marL="171450" lvl="0" indent="-171450">
              <a:buFont typeface="Arial" panose="020B0604020202020204" pitchFamily="34" charset="0"/>
              <a:buChar char="•"/>
            </a:pPr>
            <a:r>
              <a:rPr lang="en-US" b="1"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0" dirty="0"/>
              <a:t>Modeling</a:t>
            </a:r>
          </a:p>
          <a:p>
            <a:pPr marL="171450" lvl="0" indent="-171450">
              <a:buFont typeface="Arial" panose="020B0604020202020204" pitchFamily="34" charset="0"/>
              <a:buChar char="•"/>
            </a:pPr>
            <a:r>
              <a:rPr lang="en-US" b="1" u="sng" dirty="0"/>
              <a:t>The objective of this project was to synthesize a physics-based state-space model of MARGE</a:t>
            </a:r>
          </a:p>
          <a:p>
            <a:pPr marL="628650" lvl="1" indent="-171450">
              <a:buFont typeface="Arial" panose="020B0604020202020204" pitchFamily="34" charset="0"/>
              <a:buChar char="•"/>
            </a:pPr>
            <a:r>
              <a:rPr lang="en-US" b="1"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b="1" dirty="0"/>
              <a:t>This model can then potentially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a:t>
            </a:fld>
            <a:endParaRPr lang="en-US"/>
          </a:p>
        </p:txBody>
      </p:sp>
    </p:spTree>
    <p:extLst>
      <p:ext uri="{BB962C8B-B14F-4D97-AF65-F5344CB8AC3E}">
        <p14:creationId xmlns:p14="http://schemas.microsoft.com/office/powerpoint/2010/main" val="1014686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t>TIME TARGET: 30 MINTUES</a:t>
            </a:r>
            <a:endParaRPr lang="en-US" b="0" i="0" dirty="0"/>
          </a:p>
          <a:p>
            <a:endParaRPr lang="en-US" b="0" i="0" dirty="0"/>
          </a:p>
          <a:p>
            <a:endParaRPr lang="en-US" b="0" i="0" dirty="0"/>
          </a:p>
          <a:p>
            <a:r>
              <a:rPr lang="en-US" b="0" i="0" dirty="0"/>
              <a:t>Model tuning</a:t>
            </a:r>
          </a:p>
          <a:p>
            <a:pPr lvl="0">
              <a:lnSpc>
                <a:spcPts val="3692"/>
              </a:lnSpc>
              <a:spcBef>
                <a:spcPct val="0"/>
              </a:spcBef>
            </a:pPr>
            <a:r>
              <a:rPr lang="en-US" sz="1600" b="0" dirty="0">
                <a:latin typeface="Open Sans"/>
              </a:rPr>
              <a:t>Why?</a:t>
            </a:r>
          </a:p>
          <a:p>
            <a:pPr marL="171450" lvl="0" indent="-171450">
              <a:lnSpc>
                <a:spcPts val="3692"/>
              </a:lnSpc>
              <a:spcBef>
                <a:spcPct val="0"/>
              </a:spcBef>
              <a:buFont typeface="Arial" panose="020B0604020202020204" pitchFamily="34" charset="0"/>
              <a:buChar char="•"/>
            </a:pPr>
            <a:r>
              <a:rPr lang="en-US" sz="1200" dirty="0">
                <a:latin typeface="Open Sans"/>
              </a:rPr>
              <a:t>Simple model does not yet match messy reality</a:t>
            </a:r>
          </a:p>
          <a:p>
            <a:endParaRPr lang="en-US" b="0" i="0" dirty="0"/>
          </a:p>
          <a:p>
            <a:endParaRPr lang="en-US" b="0" i="0" dirty="0"/>
          </a:p>
          <a:p>
            <a:r>
              <a:rPr lang="en-US" b="0" i="0" dirty="0"/>
              <a:t>The model should be adjusted to better reflect reality (which is the whole point of the model)</a:t>
            </a:r>
          </a:p>
        </p:txBody>
      </p:sp>
      <p:sp>
        <p:nvSpPr>
          <p:cNvPr id="4" name="Slide Number Placeholder 3"/>
          <p:cNvSpPr>
            <a:spLocks noGrp="1"/>
          </p:cNvSpPr>
          <p:nvPr>
            <p:ph type="sldNum" sz="quarter" idx="5"/>
          </p:nvPr>
        </p:nvSpPr>
        <p:spPr/>
        <p:txBody>
          <a:bodyPr/>
          <a:lstStyle/>
          <a:p>
            <a:fld id="{14F7DF42-4D49-425E-9038-D06711744B21}" type="slidenum">
              <a:rPr lang="en-US" smtClean="0"/>
              <a:t>30</a:t>
            </a:fld>
            <a:endParaRPr lang="en-US"/>
          </a:p>
        </p:txBody>
      </p:sp>
    </p:spTree>
    <p:extLst>
      <p:ext uri="{BB962C8B-B14F-4D97-AF65-F5344CB8AC3E}">
        <p14:creationId xmlns:p14="http://schemas.microsoft.com/office/powerpoint/2010/main" val="2846180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Tuning parameters</a:t>
            </a:r>
          </a:p>
          <a:p>
            <a:pPr marL="171450" indent="-171450">
              <a:buFont typeface="Arial" panose="020B0604020202020204" pitchFamily="34" charset="0"/>
              <a:buChar char="•"/>
            </a:pPr>
            <a:r>
              <a:rPr lang="en-US" dirty="0"/>
              <a:t>were added into the model to be adjusted to do just that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first wing bending natural frequency</a:t>
            </a:r>
          </a:p>
          <a:p>
            <a:pPr marL="171450" indent="-171450">
              <a:buFont typeface="Arial" panose="020B0604020202020204" pitchFamily="34" charset="0"/>
              <a:buChar char="•"/>
            </a:pPr>
            <a:r>
              <a:rPr lang="en-US" dirty="0"/>
              <a:t>damping ratios of all modes</a:t>
            </a:r>
          </a:p>
          <a:p>
            <a:pPr marL="171450" indent="-171450">
              <a:buFont typeface="Arial" panose="020B0604020202020204" pitchFamily="34" charset="0"/>
              <a:buChar char="•"/>
            </a:pPr>
            <a:r>
              <a:rPr lang="en-US" dirty="0"/>
              <a:t>effectiveness scaling of all controls</a:t>
            </a:r>
          </a:p>
          <a:p>
            <a:pPr marL="171450" indent="-171450">
              <a:buFont typeface="Arial" panose="020B0604020202020204" pitchFamily="34" charset="0"/>
              <a:buChar char="•"/>
            </a:pPr>
            <a:r>
              <a:rPr lang="en-US" dirty="0"/>
              <a:t>element-wise scaling of the Roger matrices that were fitted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these all have a range in which they make physical sense</a:t>
            </a:r>
          </a:p>
          <a:p>
            <a:pPr marL="628650" lvl="1" indent="-171450">
              <a:buFont typeface="Arial" panose="020B0604020202020204" pitchFamily="34" charset="0"/>
              <a:buChar char="•"/>
            </a:pPr>
            <a:r>
              <a:rPr lang="en-US" b="1" dirty="0"/>
              <a:t>in structural dynamics, it doesn’t make sense to have a negative damping ratio</a:t>
            </a:r>
          </a:p>
          <a:p>
            <a:pPr marL="628650" lvl="1" indent="-171450">
              <a:buFont typeface="Arial" panose="020B0604020202020204" pitchFamily="34" charset="0"/>
              <a:buChar char="•"/>
            </a:pPr>
            <a:r>
              <a:rPr lang="en-US" b="1" dirty="0"/>
              <a:t>it doesn’t make sense for a control to have negative effectiveness</a:t>
            </a:r>
          </a:p>
          <a:p>
            <a:pPr marL="628650" lvl="1" indent="-171450">
              <a:buFont typeface="Arial" panose="020B0604020202020204" pitchFamily="34" charset="0"/>
              <a:buChar char="•"/>
            </a:pPr>
            <a:r>
              <a:rPr lang="en-US" b="1" dirty="0"/>
              <a:t>etc.</a:t>
            </a:r>
          </a:p>
          <a:p>
            <a:pPr marL="628650" lvl="1" indent="-171450">
              <a:buFont typeface="Arial" panose="020B0604020202020204" pitchFamily="34" charset="0"/>
              <a:buChar char="•"/>
            </a:pPr>
            <a:r>
              <a:rPr lang="en-US" b="1" dirty="0"/>
              <a:t>these will be the constraints that we work in when tunning the model</a:t>
            </a:r>
          </a:p>
          <a:p>
            <a:pPr marL="171450" lvl="0"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1" dirty="0"/>
              <a:t>note: the accelerometer data was deemed too unreliable of a ground truth to fit the model to, so its FRFs are not considered in the tuning process</a:t>
            </a:r>
          </a:p>
        </p:txBody>
      </p:sp>
      <p:sp>
        <p:nvSpPr>
          <p:cNvPr id="4" name="Slide Number Placeholder 3"/>
          <p:cNvSpPr>
            <a:spLocks noGrp="1"/>
          </p:cNvSpPr>
          <p:nvPr>
            <p:ph type="sldNum" sz="quarter" idx="5"/>
          </p:nvPr>
        </p:nvSpPr>
        <p:spPr/>
        <p:txBody>
          <a:bodyPr/>
          <a:lstStyle/>
          <a:p>
            <a:fld id="{14F7DF42-4D49-425E-9038-D06711744B21}" type="slidenum">
              <a:rPr lang="en-US" smtClean="0"/>
              <a:t>31</a:t>
            </a:fld>
            <a:endParaRPr lang="en-US"/>
          </a:p>
        </p:txBody>
      </p:sp>
    </p:spTree>
    <p:extLst>
      <p:ext uri="{BB962C8B-B14F-4D97-AF65-F5344CB8AC3E}">
        <p14:creationId xmlns:p14="http://schemas.microsoft.com/office/powerpoint/2010/main" val="1382097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tuning</a:t>
            </a:r>
          </a:p>
          <a:p>
            <a:pPr marL="171450" indent="-171450">
              <a:buFont typeface="Arial" panose="020B0604020202020204" pitchFamily="34" charset="0"/>
              <a:buChar char="•"/>
            </a:pPr>
            <a:r>
              <a:rPr lang="en-US" dirty="0"/>
              <a:t>the rigid body pitching mode damping was tuned up a ton</a:t>
            </a:r>
          </a:p>
          <a:p>
            <a:pPr marL="171450" indent="-171450">
              <a:buFont typeface="Arial" panose="020B0604020202020204" pitchFamily="34" charset="0"/>
              <a:buChar char="•"/>
            </a:pPr>
            <a:r>
              <a:rPr lang="en-US" dirty="0"/>
              <a:t>control surface effectiveness was decreased</a:t>
            </a:r>
          </a:p>
          <a:p>
            <a:pPr marL="628650" lvl="1" indent="-171450">
              <a:buFont typeface="Arial" panose="020B0604020202020204" pitchFamily="34" charset="0"/>
              <a:buChar char="•"/>
            </a:pPr>
            <a:r>
              <a:rPr lang="en-US" b="1" dirty="0"/>
              <a:t>(as expected to account for viscous aerodynamic effects)</a:t>
            </a:r>
          </a:p>
          <a:p>
            <a:pPr marL="171450" lvl="0" indent="-171450">
              <a:buFont typeface="Arial" panose="020B0604020202020204" pitchFamily="34" charset="0"/>
              <a:buChar char="•"/>
            </a:pPr>
            <a:r>
              <a:rPr lang="en-US" b="0" dirty="0"/>
              <a:t>and some entries of the Roger [P] matrices were adjusted</a:t>
            </a:r>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1" dirty="0"/>
              <a:t>this fit is much better, but still not great</a:t>
            </a:r>
          </a:p>
        </p:txBody>
      </p:sp>
      <p:sp>
        <p:nvSpPr>
          <p:cNvPr id="4" name="Slide Number Placeholder 3"/>
          <p:cNvSpPr>
            <a:spLocks noGrp="1"/>
          </p:cNvSpPr>
          <p:nvPr>
            <p:ph type="sldNum" sz="quarter" idx="5"/>
          </p:nvPr>
        </p:nvSpPr>
        <p:spPr/>
        <p:txBody>
          <a:bodyPr/>
          <a:lstStyle/>
          <a:p>
            <a:fld id="{14F7DF42-4D49-425E-9038-D06711744B21}" type="slidenum">
              <a:rPr lang="en-US" smtClean="0"/>
              <a:t>32</a:t>
            </a:fld>
            <a:endParaRPr lang="en-US"/>
          </a:p>
        </p:txBody>
      </p:sp>
    </p:spTree>
    <p:extLst>
      <p:ext uri="{BB962C8B-B14F-4D97-AF65-F5344CB8AC3E}">
        <p14:creationId xmlns:p14="http://schemas.microsoft.com/office/powerpoint/2010/main" val="1317131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Optimization</a:t>
            </a:r>
          </a:p>
          <a:p>
            <a:endParaRPr lang="en-US" dirty="0"/>
          </a:p>
          <a:p>
            <a:pPr marL="171450" indent="-171450">
              <a:buFont typeface="Arial" panose="020B0604020202020204" pitchFamily="34" charset="0"/>
              <a:buChar char="•"/>
            </a:pPr>
            <a:r>
              <a:rPr lang="en-US" b="1" dirty="0"/>
              <a:t>so we turn to optimization to tune the model!</a:t>
            </a:r>
          </a:p>
          <a:p>
            <a:pPr marL="171450" indent="-171450">
              <a:buFont typeface="Arial" panose="020B0604020202020204" pitchFamily="34" charset="0"/>
              <a:buChar char="•"/>
            </a:pPr>
            <a:r>
              <a:rPr lang="en-US" b="0" dirty="0"/>
              <a:t>gradient-based optimization using MATLAB</a:t>
            </a:r>
          </a:p>
          <a:p>
            <a:pPr marL="171450" indent="-171450">
              <a:buFont typeface="Arial" panose="020B0604020202020204" pitchFamily="34" charset="0"/>
              <a:buChar char="•"/>
            </a:pPr>
            <a:r>
              <a:rPr lang="en-US" b="0" dirty="0"/>
              <a:t>objective function: minimize error</a:t>
            </a:r>
          </a:p>
          <a:p>
            <a:pPr marL="628650" lvl="1" indent="-171450">
              <a:buFont typeface="Arial" panose="020B0604020202020204" pitchFamily="34" charset="0"/>
              <a:buChar char="•"/>
            </a:pPr>
            <a:r>
              <a:rPr lang="en-US" b="0" dirty="0"/>
              <a:t>across all speeds</a:t>
            </a:r>
          </a:p>
          <a:p>
            <a:pPr marL="628650" lvl="1" indent="-171450">
              <a:buFont typeface="Arial" panose="020B0604020202020204" pitchFamily="34" charset="0"/>
              <a:buChar char="•"/>
            </a:pPr>
            <a:r>
              <a:rPr lang="en-US" b="0" dirty="0"/>
              <a:t>across all FRFs</a:t>
            </a:r>
          </a:p>
          <a:p>
            <a:pPr marL="628650" lvl="1" indent="-171450">
              <a:buFont typeface="Arial" panose="020B0604020202020204" pitchFamily="34" charset="0"/>
              <a:buChar char="•"/>
            </a:pPr>
            <a:r>
              <a:rPr lang="en-US" b="0" dirty="0"/>
              <a:t>across all frequencies in those FRFs</a:t>
            </a:r>
          </a:p>
          <a:p>
            <a:pPr marL="628650" lvl="1" indent="-171450">
              <a:buFont typeface="Arial" panose="020B0604020202020204" pitchFamily="34" charset="0"/>
              <a:buChar char="•"/>
            </a:pPr>
            <a:r>
              <a:rPr lang="en-US" b="0" dirty="0"/>
              <a:t>for both magnitude and phase of the complex-valued FRFs (</a:t>
            </a:r>
            <a:r>
              <a:rPr lang="en-US" b="0" dirty="0" err="1"/>
              <a:t>epsilon_mag</a:t>
            </a:r>
            <a:r>
              <a:rPr lang="en-US" b="0" dirty="0"/>
              <a:t> and </a:t>
            </a:r>
            <a:r>
              <a:rPr lang="en-US" b="0" dirty="0" err="1"/>
              <a:t>epsilon_phase</a:t>
            </a:r>
            <a:r>
              <a:rPr lang="en-US" b="0" dirty="0"/>
              <a:t>)</a:t>
            </a:r>
          </a:p>
          <a:p>
            <a:pPr marL="1085850" lvl="2" indent="-171450">
              <a:buFont typeface="Arial" panose="020B0604020202020204" pitchFamily="34" charset="0"/>
              <a:buChar char="•"/>
            </a:pPr>
            <a:r>
              <a:rPr lang="en-US" b="1" dirty="0"/>
              <a:t>(phase wasn’t shown in those previous plots we just looked at)</a:t>
            </a:r>
          </a:p>
          <a:p>
            <a:pPr marL="628650" lvl="1" indent="-171450">
              <a:buFont typeface="Arial" panose="020B0604020202020204" pitchFamily="34" charset="0"/>
              <a:buChar char="•"/>
            </a:pPr>
            <a:r>
              <a:rPr lang="en-US" dirty="0"/>
              <a:t>the objective function is a weighted sum of the magnitude and phase error sums</a:t>
            </a:r>
          </a:p>
          <a:p>
            <a:pPr marL="1085850" lvl="2" indent="-171450">
              <a:buFont typeface="Arial" panose="020B0604020202020204" pitchFamily="34" charset="0"/>
              <a:buChar char="•"/>
            </a:pPr>
            <a:r>
              <a:rPr lang="en-US" b="1" dirty="0"/>
              <a:t>I optimized this with different values of this weight</a:t>
            </a:r>
          </a:p>
        </p:txBody>
      </p:sp>
      <p:sp>
        <p:nvSpPr>
          <p:cNvPr id="4" name="Slide Number Placeholder 3"/>
          <p:cNvSpPr>
            <a:spLocks noGrp="1"/>
          </p:cNvSpPr>
          <p:nvPr>
            <p:ph type="sldNum" sz="quarter" idx="5"/>
          </p:nvPr>
        </p:nvSpPr>
        <p:spPr/>
        <p:txBody>
          <a:bodyPr/>
          <a:lstStyle/>
          <a:p>
            <a:fld id="{14F7DF42-4D49-425E-9038-D06711744B21}" type="slidenum">
              <a:rPr lang="en-US" smtClean="0"/>
              <a:t>33</a:t>
            </a:fld>
            <a:endParaRPr lang="en-US"/>
          </a:p>
        </p:txBody>
      </p:sp>
    </p:spTree>
    <p:extLst>
      <p:ext uri="{BB962C8B-B14F-4D97-AF65-F5344CB8AC3E}">
        <p14:creationId xmlns:p14="http://schemas.microsoft.com/office/powerpoint/2010/main" val="4035860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 are the FRFs for some optimized models, along with the manually-tuned model, not-tuned model, and the experimental data.</a:t>
            </a:r>
          </a:p>
          <a:p>
            <a:pPr marL="171450" indent="-171450">
              <a:buFont typeface="Arial" panose="020B0604020202020204" pitchFamily="34" charset="0"/>
              <a:buChar char="•"/>
            </a:pPr>
            <a:r>
              <a:rPr lang="en-US" b="1" dirty="0"/>
              <a:t>(default is ns = 2, </a:t>
            </a:r>
            <a:r>
              <a:rPr lang="en-US" b="1" dirty="0" err="1"/>
              <a:t>nLag</a:t>
            </a:r>
            <a:r>
              <a:rPr lang="en-US" b="1" dirty="0"/>
              <a:t> = 0)</a:t>
            </a:r>
          </a:p>
          <a:p>
            <a:endParaRPr lang="en-US" b="1" dirty="0"/>
          </a:p>
          <a:p>
            <a:endParaRPr lang="en-US" b="1" dirty="0"/>
          </a:p>
          <a:p>
            <a:r>
              <a:rPr lang="en-US" b="1" dirty="0"/>
              <a:t>The optimized models fit quite well!</a:t>
            </a:r>
          </a:p>
        </p:txBody>
      </p:sp>
      <p:sp>
        <p:nvSpPr>
          <p:cNvPr id="4" name="Slide Number Placeholder 3"/>
          <p:cNvSpPr>
            <a:spLocks noGrp="1"/>
          </p:cNvSpPr>
          <p:nvPr>
            <p:ph type="sldNum" sz="quarter" idx="5"/>
          </p:nvPr>
        </p:nvSpPr>
        <p:spPr/>
        <p:txBody>
          <a:bodyPr/>
          <a:lstStyle/>
          <a:p>
            <a:fld id="{14F7DF42-4D49-425E-9038-D06711744B21}" type="slidenum">
              <a:rPr lang="en-US" smtClean="0"/>
              <a:t>34</a:t>
            </a:fld>
            <a:endParaRPr lang="en-US"/>
          </a:p>
        </p:txBody>
      </p:sp>
    </p:spTree>
    <p:extLst>
      <p:ext uri="{BB962C8B-B14F-4D97-AF65-F5344CB8AC3E}">
        <p14:creationId xmlns:p14="http://schemas.microsoft.com/office/powerpoint/2010/main" val="3983647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Fidelity Measurement</a:t>
            </a:r>
          </a:p>
          <a:p>
            <a:pPr marL="171450" indent="-171450">
              <a:buFont typeface="Arial" panose="020B0604020202020204" pitchFamily="34" charset="0"/>
              <a:buChar char="•"/>
            </a:pPr>
            <a:r>
              <a:rPr lang="en-US" dirty="0"/>
              <a:t>Electronically shielded instrumentation</a:t>
            </a:r>
          </a:p>
          <a:p>
            <a:pPr marL="628650" lvl="1" indent="-171450">
              <a:buFont typeface="Arial" panose="020B0604020202020204" pitchFamily="34" charset="0"/>
              <a:buChar char="•"/>
            </a:pPr>
            <a:r>
              <a:rPr lang="en-US" b="1" dirty="0"/>
              <a:t>MARGE had a lot of sensor signal issues, and electrical interference was suspected to be the culprit for some of it.</a:t>
            </a:r>
          </a:p>
          <a:p>
            <a:pPr marL="628650" lvl="1" indent="-171450">
              <a:buFont typeface="Arial" panose="020B0604020202020204" pitchFamily="34" charset="0"/>
              <a:buChar char="•"/>
            </a:pPr>
            <a:r>
              <a:rPr lang="en-US" b="1" dirty="0"/>
              <a:t>Electronically shielded instrumentation could increase the quality of experimental data and thus the model based on it.</a:t>
            </a:r>
          </a:p>
          <a:p>
            <a:pPr marL="171450" indent="-171450">
              <a:buFont typeface="Arial" panose="020B0604020202020204" pitchFamily="34" charset="0"/>
              <a:buChar char="•"/>
            </a:pPr>
            <a:r>
              <a:rPr lang="en-US" dirty="0"/>
              <a:t>mode shape measurement</a:t>
            </a:r>
          </a:p>
          <a:p>
            <a:pPr marL="628650" lvl="1" indent="-171450">
              <a:buFont typeface="Arial" panose="020B0604020202020204" pitchFamily="34" charset="0"/>
              <a:buChar char="•"/>
            </a:pPr>
            <a:r>
              <a:rPr lang="en-US" dirty="0"/>
              <a:t>similarly, inaccurate mode shape information was suspected to be a major contributor to the poor initial performance of the model.</a:t>
            </a:r>
          </a:p>
          <a:p>
            <a:endParaRPr lang="en-US" dirty="0"/>
          </a:p>
          <a:p>
            <a:r>
              <a:rPr lang="en-US" dirty="0"/>
              <a:t>Extended Modeling Techniques</a:t>
            </a:r>
          </a:p>
          <a:p>
            <a:pPr marL="171450" indent="-171450">
              <a:buFont typeface="Arial" panose="020B0604020202020204" pitchFamily="34" charset="0"/>
              <a:buChar char="•"/>
            </a:pPr>
            <a:r>
              <a:rPr lang="en-US" dirty="0"/>
              <a:t>global optimization</a:t>
            </a:r>
          </a:p>
          <a:p>
            <a:pPr marL="628650" lvl="1" indent="-171450">
              <a:buFont typeface="Arial" panose="020B0604020202020204" pitchFamily="34" charset="0"/>
              <a:buChar char="•"/>
            </a:pPr>
            <a:r>
              <a:rPr lang="en-US" b="1" dirty="0"/>
              <a:t>two optimization studies I ran, identical except for the initial conditions, reached different solutions</a:t>
            </a:r>
          </a:p>
          <a:p>
            <a:pPr marL="1085850" lvl="2" indent="-171450">
              <a:buFont typeface="Arial" panose="020B0604020202020204" pitchFamily="34" charset="0"/>
              <a:buChar char="•"/>
            </a:pPr>
            <a:r>
              <a:rPr lang="en-US" b="1" dirty="0"/>
              <a:t>this indicates that the optimization problem may have local minima that the optimization algorithm can get stuck in</a:t>
            </a:r>
          </a:p>
          <a:p>
            <a:pPr marL="1085850" lvl="2" indent="-171450">
              <a:buFont typeface="Arial" panose="020B0604020202020204" pitchFamily="34" charset="0"/>
              <a:buChar char="•"/>
            </a:pPr>
            <a:r>
              <a:rPr lang="en-US" b="1" dirty="0"/>
              <a:t>this could be alleviated by using global optimization methods such as genetic programming to find the global minimum</a:t>
            </a:r>
          </a:p>
          <a:p>
            <a:pPr marL="171450" lvl="0" indent="-171450">
              <a:buFont typeface="Arial" panose="020B0604020202020204" pitchFamily="34" charset="0"/>
              <a:buChar char="•"/>
            </a:pPr>
            <a:r>
              <a:rPr lang="en-US" b="0" dirty="0"/>
              <a:t>black-box system ID</a:t>
            </a:r>
          </a:p>
          <a:p>
            <a:pPr marL="628650" lvl="1" indent="-171450">
              <a:buFont typeface="Arial" panose="020B0604020202020204" pitchFamily="34" charset="0"/>
              <a:buChar char="•"/>
            </a:pPr>
            <a:r>
              <a:rPr lang="en-US" b="1" dirty="0"/>
              <a:t>while black-box system identification can be more straightforward to execute in concept, in reality they have some downsides</a:t>
            </a:r>
          </a:p>
          <a:p>
            <a:pPr marL="1085850" lvl="2" indent="-171450">
              <a:buFont typeface="Arial" panose="020B0604020202020204" pitchFamily="34" charset="0"/>
              <a:buChar char="•"/>
            </a:pPr>
            <a:r>
              <a:rPr lang="en-US" b="1" dirty="0"/>
              <a:t>one is that they often require a reasonably accurate “starting point” in order to converge to the correct solution</a:t>
            </a:r>
          </a:p>
          <a:p>
            <a:pPr marL="1543050" lvl="3" indent="-171450">
              <a:buFont typeface="Arial" panose="020B0604020202020204" pitchFamily="34" charset="0"/>
              <a:buChar char="•"/>
            </a:pPr>
            <a:r>
              <a:rPr lang="en-US" b="1" dirty="0"/>
              <a:t>the results of my work can generate good “starting points” for this purpose</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design and test control law</a:t>
            </a:r>
          </a:p>
          <a:p>
            <a:pPr marL="171450" lvl="0" indent="-171450">
              <a:buFont typeface="Arial" panose="020B0604020202020204" pitchFamily="34" charset="0"/>
              <a:buChar char="•"/>
            </a:pPr>
            <a:r>
              <a:rPr lang="en-US" b="1" dirty="0"/>
              <a:t>my state-space model can be used for control law design</a:t>
            </a:r>
          </a:p>
          <a:p>
            <a:pPr marL="171450" lvl="0" indent="-171450">
              <a:buFont typeface="Arial" panose="020B0604020202020204" pitchFamily="34" charset="0"/>
              <a:buChar char="•"/>
            </a:pPr>
            <a:r>
              <a:rPr lang="en-US" b="0" dirty="0"/>
              <a:t>gust load alleviation</a:t>
            </a:r>
          </a:p>
          <a:p>
            <a:pPr marL="171450" lvl="0" indent="-171450">
              <a:buFont typeface="Arial" panose="020B0604020202020204" pitchFamily="34" charset="0"/>
              <a:buChar char="•"/>
            </a:pPr>
            <a:r>
              <a:rPr lang="en-US" b="0" dirty="0"/>
              <a:t>maneuver load alleviation</a:t>
            </a:r>
          </a:p>
          <a:p>
            <a:pPr marL="171450" lvl="0" indent="-171450">
              <a:buFont typeface="Arial" panose="020B0604020202020204" pitchFamily="34" charset="0"/>
              <a:buChar char="•"/>
            </a:pPr>
            <a:r>
              <a:rPr lang="en-US" b="0" dirty="0"/>
              <a:t>active flutter suppression</a:t>
            </a:r>
          </a:p>
          <a:p>
            <a:pPr marL="628650" lvl="1" indent="-171450">
              <a:buFont typeface="Arial" panose="020B0604020202020204" pitchFamily="34" charset="0"/>
              <a:buChar char="•"/>
            </a:pPr>
            <a:r>
              <a:rPr lang="en-US" b="1" dirty="0"/>
              <a:t>these active control laws all have the capability of reducing the structural weight required in an aircraft’s structure, and thus increasing performance</a:t>
            </a:r>
          </a:p>
          <a:p>
            <a:pPr marL="628650" lvl="1" indent="-171450">
              <a:buFont typeface="Arial" panose="020B0604020202020204" pitchFamily="34" charset="0"/>
              <a:buChar char="•"/>
            </a:pPr>
            <a:r>
              <a:rPr lang="en-US" b="1" dirty="0"/>
              <a:t>if you are interested in this stuff, go see John’s general exam tomorrow afternoon</a:t>
            </a:r>
          </a:p>
        </p:txBody>
      </p:sp>
      <p:sp>
        <p:nvSpPr>
          <p:cNvPr id="4" name="Slide Number Placeholder 3"/>
          <p:cNvSpPr>
            <a:spLocks noGrp="1"/>
          </p:cNvSpPr>
          <p:nvPr>
            <p:ph type="sldNum" sz="quarter" idx="5"/>
          </p:nvPr>
        </p:nvSpPr>
        <p:spPr/>
        <p:txBody>
          <a:bodyPr/>
          <a:lstStyle/>
          <a:p>
            <a:fld id="{14F7DF42-4D49-425E-9038-D06711744B21}" type="slidenum">
              <a:rPr lang="en-US" smtClean="0"/>
              <a:t>35</a:t>
            </a:fld>
            <a:endParaRPr lang="en-US"/>
          </a:p>
        </p:txBody>
      </p:sp>
    </p:spTree>
    <p:extLst>
      <p:ext uri="{BB962C8B-B14F-4D97-AF65-F5344CB8AC3E}">
        <p14:creationId xmlns:p14="http://schemas.microsoft.com/office/powerpoint/2010/main" val="4075436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p>
          <a:p>
            <a:pPr marL="171450" indent="-171450">
              <a:buFont typeface="Arial" panose="020B0604020202020204" pitchFamily="34" charset="0"/>
              <a:buChar char="•"/>
            </a:pPr>
            <a:r>
              <a:rPr lang="en-US" dirty="0"/>
              <a:t>We derived a </a:t>
            </a:r>
            <a:r>
              <a:rPr lang="en-US" dirty="0" err="1"/>
              <a:t>methamtical</a:t>
            </a:r>
            <a:r>
              <a:rPr lang="en-US" dirty="0"/>
              <a:t> model for MARGE</a:t>
            </a:r>
          </a:p>
          <a:p>
            <a:pPr marL="171450" indent="-171450">
              <a:buFont typeface="Arial" panose="020B0604020202020204" pitchFamily="34" charset="0"/>
              <a:buChar char="•"/>
            </a:pPr>
            <a:r>
              <a:rPr lang="en-US" dirty="0"/>
              <a:t>It was adjusted and using experimental data from GVT and wind tunnel testing</a:t>
            </a:r>
          </a:p>
          <a:p>
            <a:pPr marL="171450" indent="-171450">
              <a:buFont typeface="Arial" panose="020B0604020202020204" pitchFamily="34" charset="0"/>
              <a:buChar char="•"/>
            </a:pPr>
            <a:r>
              <a:rPr lang="en-US" dirty="0"/>
              <a:t>The model produced here has applications in Aeroservoelastic flight controls which can increase the performance of aircraft</a:t>
            </a:r>
          </a:p>
          <a:p>
            <a:endParaRPr lang="en-US" dirty="0"/>
          </a:p>
          <a:p>
            <a:endParaRPr lang="en-US" dirty="0"/>
          </a:p>
          <a:p>
            <a:endParaRPr lang="en-US" dirty="0"/>
          </a:p>
          <a:p>
            <a:r>
              <a:rPr lang="en-US" b="1" dirty="0"/>
              <a:t>Before I open to questions, I would like to ACKNOWLEDGE:</a:t>
            </a:r>
          </a:p>
          <a:p>
            <a:pPr marL="171450" indent="-171450">
              <a:buFont typeface="Arial" panose="020B0604020202020204" pitchFamily="34" charset="0"/>
              <a:buChar char="•"/>
            </a:pPr>
            <a:r>
              <a:rPr lang="en-US" b="1" dirty="0"/>
              <a:t>my  </a:t>
            </a:r>
            <a:r>
              <a:rPr lang="en-US" b="1" dirty="0" err="1"/>
              <a:t>labmates</a:t>
            </a:r>
            <a:r>
              <a:rPr lang="en-US" b="1" dirty="0"/>
              <a:t> John and Eddie for answering all my questions,</a:t>
            </a:r>
          </a:p>
          <a:p>
            <a:pPr marL="171450" indent="-171450">
              <a:buFont typeface="Arial" panose="020B0604020202020204" pitchFamily="34" charset="0"/>
              <a:buChar char="•"/>
            </a:pPr>
            <a:r>
              <a:rPr lang="en-US" b="1" dirty="0"/>
              <a:t>affiliate professor Marat Mor for lending his expertise in finite-element analysis</a:t>
            </a:r>
          </a:p>
          <a:p>
            <a:pPr marL="628650" lvl="1" indent="-171450">
              <a:buFont typeface="Arial" panose="020B0604020202020204" pitchFamily="34" charset="0"/>
              <a:buChar char="•"/>
            </a:pPr>
            <a:r>
              <a:rPr lang="en-US" b="1" dirty="0"/>
              <a:t>this thesis wouldn’t have been possible without them</a:t>
            </a:r>
          </a:p>
          <a:p>
            <a:pPr marL="171450" indent="-171450">
              <a:buFont typeface="Arial" panose="020B0604020202020204" pitchFamily="34" charset="0"/>
              <a:buChar char="•"/>
            </a:pPr>
            <a:r>
              <a:rPr lang="en-US" b="1" dirty="0"/>
              <a:t>and last but not least professor Livne, who taught me everything I know about </a:t>
            </a:r>
            <a:r>
              <a:rPr lang="en-US" b="1" dirty="0" err="1"/>
              <a:t>aeroelastics</a:t>
            </a:r>
            <a:endParaRPr lang="en-US" b="1" dirty="0"/>
          </a:p>
          <a:p>
            <a:pPr marL="171450" indent="-171450">
              <a:buFont typeface="Arial" panose="020B0604020202020204" pitchFamily="34" charset="0"/>
              <a:buChar char="•"/>
            </a:pPr>
            <a:endParaRPr lang="en-US" b="1" dirty="0"/>
          </a:p>
          <a:p>
            <a:pPr marL="0" indent="0">
              <a:buFont typeface="Arial" panose="020B0604020202020204" pitchFamily="34" charset="0"/>
              <a:buNone/>
            </a:pPr>
            <a:r>
              <a:rPr lang="en-US" b="1" dirty="0"/>
              <a:t>Now I will open it up to the audience for any questions:</a:t>
            </a:r>
          </a:p>
        </p:txBody>
      </p:sp>
      <p:sp>
        <p:nvSpPr>
          <p:cNvPr id="4" name="Slide Number Placeholder 3"/>
          <p:cNvSpPr>
            <a:spLocks noGrp="1"/>
          </p:cNvSpPr>
          <p:nvPr>
            <p:ph type="sldNum" sz="quarter" idx="5"/>
          </p:nvPr>
        </p:nvSpPr>
        <p:spPr/>
        <p:txBody>
          <a:bodyPr/>
          <a:lstStyle/>
          <a:p>
            <a:fld id="{14F7DF42-4D49-425E-9038-D06711744B21}" type="slidenum">
              <a:rPr lang="en-US" smtClean="0"/>
              <a:t>36</a:t>
            </a:fld>
            <a:endParaRPr lang="en-US"/>
          </a:p>
        </p:txBody>
      </p:sp>
    </p:spTree>
    <p:extLst>
      <p:ext uri="{BB962C8B-B14F-4D97-AF65-F5344CB8AC3E}">
        <p14:creationId xmlns:p14="http://schemas.microsoft.com/office/powerpoint/2010/main" val="2648147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37</a:t>
            </a:fld>
            <a:endParaRPr lang="en-US"/>
          </a:p>
        </p:txBody>
      </p:sp>
    </p:spTree>
    <p:extLst>
      <p:ext uri="{BB962C8B-B14F-4D97-AF65-F5344CB8AC3E}">
        <p14:creationId xmlns:p14="http://schemas.microsoft.com/office/powerpoint/2010/main" val="3603190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very soft tip at first which was bad because I was intending to measure up to 200 Hz</a:t>
            </a:r>
          </a:p>
          <a:p>
            <a:endParaRPr lang="en-US" dirty="0"/>
          </a:p>
          <a:p>
            <a:r>
              <a:rPr lang="en-US" dirty="0"/>
              <a:t>I kept on using very soft tip after because I then started decreasing my max </a:t>
            </a:r>
            <a:r>
              <a:rPr lang="en-US" dirty="0" err="1"/>
              <a:t>freq</a:t>
            </a:r>
            <a:r>
              <a:rPr lang="en-US" dirty="0"/>
              <a:t> of interest to practical levels (in the end, maximum area of interest ~20 Hz)</a:t>
            </a:r>
          </a:p>
        </p:txBody>
      </p:sp>
      <p:sp>
        <p:nvSpPr>
          <p:cNvPr id="4" name="Slide Number Placeholder 3"/>
          <p:cNvSpPr>
            <a:spLocks noGrp="1"/>
          </p:cNvSpPr>
          <p:nvPr>
            <p:ph type="sldNum" sz="quarter" idx="5"/>
          </p:nvPr>
        </p:nvSpPr>
        <p:spPr/>
        <p:txBody>
          <a:bodyPr/>
          <a:lstStyle/>
          <a:p>
            <a:fld id="{14F7DF42-4D49-425E-9038-D06711744B21}" type="slidenum">
              <a:rPr lang="en-US" smtClean="0"/>
              <a:t>38</a:t>
            </a:fld>
            <a:endParaRPr lang="en-US"/>
          </a:p>
        </p:txBody>
      </p:sp>
    </p:spTree>
    <p:extLst>
      <p:ext uri="{BB962C8B-B14F-4D97-AF65-F5344CB8AC3E}">
        <p14:creationId xmlns:p14="http://schemas.microsoft.com/office/powerpoint/2010/main" val="4200603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 mode shape measurement?</a:t>
            </a:r>
          </a:p>
          <a:p>
            <a:pPr marL="171450" indent="-171450">
              <a:buFont typeface="Arial" panose="020B0604020202020204" pitchFamily="34" charset="0"/>
              <a:buChar char="•"/>
            </a:pPr>
            <a:r>
              <a:rPr lang="en-US" dirty="0"/>
              <a:t>this is ultimately a modeling study, not a modal testing study. mode shape measurement would be very involved (without a super expensive dedicated system)</a:t>
            </a:r>
          </a:p>
          <a:p>
            <a:pPr marL="171450" indent="-171450">
              <a:buFont typeface="Arial" panose="020B0604020202020204" pitchFamily="34" charset="0"/>
              <a:buChar char="•"/>
            </a:pPr>
            <a:r>
              <a:rPr lang="en-US" dirty="0"/>
              <a:t>MARGE is a low-cost model. It makes sense to use low-cost construction, modeling, measurement, and test.</a:t>
            </a:r>
          </a:p>
          <a:p>
            <a:pPr marL="628650" lvl="1" indent="-171450">
              <a:buFont typeface="Arial" panose="020B0604020202020204" pitchFamily="34" charset="0"/>
              <a:buChar char="•"/>
            </a:pPr>
            <a:r>
              <a:rPr lang="en-US" dirty="0"/>
              <a:t>otherwise, MARGE begins to be an asset which has a lot of value invested into it and then it becomes just as cumbersome to carefully safeguard as a more expensive, high-quality model</a:t>
            </a:r>
          </a:p>
        </p:txBody>
      </p:sp>
      <p:sp>
        <p:nvSpPr>
          <p:cNvPr id="4" name="Slide Number Placeholder 3"/>
          <p:cNvSpPr>
            <a:spLocks noGrp="1"/>
          </p:cNvSpPr>
          <p:nvPr>
            <p:ph type="sldNum" sz="quarter" idx="5"/>
          </p:nvPr>
        </p:nvSpPr>
        <p:spPr/>
        <p:txBody>
          <a:bodyPr/>
          <a:lstStyle/>
          <a:p>
            <a:fld id="{14F7DF42-4D49-425E-9038-D06711744B21}" type="slidenum">
              <a:rPr lang="en-US" smtClean="0"/>
              <a:t>39</a:t>
            </a:fld>
            <a:endParaRPr lang="en-US"/>
          </a:p>
        </p:txBody>
      </p:sp>
    </p:spTree>
    <p:extLst>
      <p:ext uri="{BB962C8B-B14F-4D97-AF65-F5344CB8AC3E}">
        <p14:creationId xmlns:p14="http://schemas.microsoft.com/office/powerpoint/2010/main" val="208216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MARGE</a:t>
            </a:r>
          </a:p>
          <a:p>
            <a:pPr marL="171450" indent="-171450">
              <a:buFont typeface="Arial" panose="020B0604020202020204" pitchFamily="34" charset="0"/>
              <a:buChar char="•"/>
            </a:pPr>
            <a:r>
              <a:rPr lang="en-US" dirty="0"/>
              <a:t>MARGE: “model for aeroelastic response to gust excitation”</a:t>
            </a:r>
          </a:p>
          <a:p>
            <a:pPr marL="628650" lvl="1" indent="-171450">
              <a:buFont typeface="Arial" panose="020B0604020202020204" pitchFamily="34" charset="0"/>
              <a:buChar char="•"/>
            </a:pPr>
            <a:r>
              <a:rPr lang="en-US" b="1" dirty="0"/>
              <a:t>Designed and built several years ago</a:t>
            </a:r>
            <a:r>
              <a:rPr lang="en-US" dirty="0"/>
              <a:t>, see [</a:t>
            </a:r>
            <a:r>
              <a:rPr lang="en-US" dirty="0" err="1"/>
              <a:t>Quenzer</a:t>
            </a:r>
            <a:r>
              <a:rPr lang="en-US" dirty="0"/>
              <a:t> et. al. 2019]</a:t>
            </a:r>
          </a:p>
          <a:p>
            <a:pPr marL="171450" lvl="0" indent="-171450">
              <a:buFont typeface="Arial" panose="020B0604020202020204" pitchFamily="34" charset="0"/>
              <a:buChar char="•"/>
            </a:pPr>
            <a:r>
              <a:rPr lang="en-US" dirty="0"/>
              <a:t>it’s low-cost for an active wind tunnel model</a:t>
            </a:r>
          </a:p>
          <a:p>
            <a:pPr marL="628650" lvl="1" indent="-171450">
              <a:buFont typeface="Arial" panose="020B0604020202020204" pitchFamily="34" charset="0"/>
              <a:buChar char="•"/>
            </a:pPr>
            <a:r>
              <a:rPr lang="en-US" b="1" dirty="0"/>
              <a:t>simple flat aluminum spars</a:t>
            </a:r>
          </a:p>
          <a:p>
            <a:pPr marL="628650" lvl="1" indent="-171450">
              <a:buFont typeface="Arial" panose="020B0604020202020204" pitchFamily="34" charset="0"/>
              <a:buChar char="•"/>
            </a:pPr>
            <a:r>
              <a:rPr lang="en-US" b="1" dirty="0"/>
              <a:t>3D-printed plastic airfoil profile shells</a:t>
            </a:r>
          </a:p>
          <a:p>
            <a:pPr marL="628650" lvl="1" indent="-171450">
              <a:buFont typeface="Arial" panose="020B0604020202020204" pitchFamily="34" charset="0"/>
              <a:buChar char="•"/>
            </a:pPr>
            <a:r>
              <a:rPr lang="en-US" b="1" dirty="0"/>
              <a:t>hobby-grade servos</a:t>
            </a:r>
          </a:p>
          <a:p>
            <a:pPr marL="171450" lvl="0" indent="-171450">
              <a:buFont typeface="Arial" panose="020B0604020202020204" pitchFamily="34" charset="0"/>
              <a:buChar char="•"/>
            </a:pPr>
            <a:r>
              <a:rPr lang="en-US" dirty="0"/>
              <a:t>highly flexible</a:t>
            </a:r>
          </a:p>
          <a:p>
            <a:pPr marL="628650" lvl="1" indent="-171450">
              <a:buFont typeface="Arial" panose="020B0604020202020204" pitchFamily="34" charset="0"/>
              <a:buChar char="•"/>
            </a:pPr>
            <a:r>
              <a:rPr lang="en-US" b="1" dirty="0">
                <a:solidFill>
                  <a:srgbClr val="FF0000"/>
                </a:solidFill>
              </a:rPr>
              <a:t>first natural frequency 1.4 Hz</a:t>
            </a:r>
          </a:p>
          <a:p>
            <a:pPr marL="171450" lvl="0" indent="-171450">
              <a:buFont typeface="Arial" panose="020B0604020202020204" pitchFamily="34" charset="0"/>
              <a:buChar char="•"/>
            </a:pPr>
            <a:r>
              <a:rPr lang="en-US" dirty="0"/>
              <a:t>rotates freely in pitch</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1" dirty="0"/>
              <a:t>fuselage (a beam)</a:t>
            </a:r>
          </a:p>
          <a:p>
            <a:pPr marL="171450" lvl="0" indent="-171450">
              <a:buFont typeface="Arial" panose="020B0604020202020204" pitchFamily="34" charset="0"/>
              <a:buChar char="•"/>
            </a:pPr>
            <a:r>
              <a:rPr lang="en-US" b="1" dirty="0"/>
              <a:t>wing (3D printed shells around a beam)</a:t>
            </a:r>
          </a:p>
          <a:p>
            <a:pPr marL="628650" lvl="1" indent="-171450">
              <a:buFont typeface="Arial" panose="020B0604020202020204" pitchFamily="34" charset="0"/>
              <a:buChar char="•"/>
            </a:pPr>
            <a:r>
              <a:rPr lang="en-US" b="1" dirty="0"/>
              <a:t>tail similar</a:t>
            </a:r>
          </a:p>
          <a:p>
            <a:pPr marL="171450" lvl="0" indent="-171450">
              <a:buFont typeface="Arial" panose="020B0604020202020204" pitchFamily="34" charset="0"/>
              <a:buChar char="•"/>
            </a:pPr>
            <a:r>
              <a:rPr lang="en-US" b="1" dirty="0"/>
              <a:t>brass weight on wing tip which increases inertia and reduces the natural frequencies of the wing</a:t>
            </a:r>
          </a:p>
          <a:p>
            <a:pPr marL="171450" lvl="0" indent="-171450">
              <a:buFont typeface="Arial" panose="020B0604020202020204" pitchFamily="34" charset="0"/>
              <a:buChar char="•"/>
            </a:pPr>
            <a:r>
              <a:rPr lang="en-US" b="1" dirty="0"/>
              <a:t>everything is suspended from a rigid structure, the  “hanging sub-assembly”</a:t>
            </a:r>
          </a:p>
        </p:txBody>
      </p:sp>
      <p:sp>
        <p:nvSpPr>
          <p:cNvPr id="4" name="Slide Number Placeholder 3"/>
          <p:cNvSpPr>
            <a:spLocks noGrp="1"/>
          </p:cNvSpPr>
          <p:nvPr>
            <p:ph type="sldNum" sz="quarter" idx="5"/>
          </p:nvPr>
        </p:nvSpPr>
        <p:spPr/>
        <p:txBody>
          <a:bodyPr/>
          <a:lstStyle/>
          <a:p>
            <a:fld id="{14F7DF42-4D49-425E-9038-D06711744B21}" type="slidenum">
              <a:rPr lang="en-US" smtClean="0"/>
              <a:t>4</a:t>
            </a:fld>
            <a:endParaRPr lang="en-US"/>
          </a:p>
        </p:txBody>
      </p:sp>
    </p:spTree>
    <p:extLst>
      <p:ext uri="{BB962C8B-B14F-4D97-AF65-F5344CB8AC3E}">
        <p14:creationId xmlns:p14="http://schemas.microsoft.com/office/powerpoint/2010/main" val="419935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on-board sensors</a:t>
            </a:r>
          </a:p>
          <a:p>
            <a:pPr marL="171450" indent="-171450">
              <a:buFont typeface="Arial" panose="020B0604020202020204" pitchFamily="34" charset="0"/>
              <a:buChar char="•"/>
            </a:pPr>
            <a:r>
              <a:rPr lang="en-US" b="1" dirty="0"/>
              <a:t>3 accelerometers</a:t>
            </a:r>
            <a:endParaRPr lang="en-US" dirty="0"/>
          </a:p>
          <a:p>
            <a:pPr marL="171450" indent="-171450">
              <a:buFont typeface="Arial" panose="020B0604020202020204" pitchFamily="34" charset="0"/>
              <a:buChar char="•"/>
            </a:pPr>
            <a:r>
              <a:rPr lang="en-US" b="1" dirty="0"/>
              <a:t>1 strain gauge in the wing root</a:t>
            </a:r>
          </a:p>
          <a:p>
            <a:pPr marL="171450" indent="-171450">
              <a:buFont typeface="Arial" panose="020B0604020202020204" pitchFamily="34" charset="0"/>
              <a:buChar char="•"/>
            </a:pPr>
            <a:r>
              <a:rPr lang="en-US" b="1" dirty="0"/>
              <a:t>1 hall effect sensor paired with a magnet to measure pitch angle</a:t>
            </a:r>
          </a:p>
          <a:p>
            <a:r>
              <a:rPr lang="en-US" dirty="0"/>
              <a:t>3 on-board actuators</a:t>
            </a:r>
          </a:p>
          <a:p>
            <a:pPr marL="171450" indent="-171450">
              <a:buFont typeface="Arial" panose="020B0604020202020204" pitchFamily="34" charset="0"/>
              <a:buChar char="•"/>
            </a:pPr>
            <a:r>
              <a:rPr lang="en-US" b="1" dirty="0"/>
              <a:t>2 ailerons</a:t>
            </a:r>
          </a:p>
          <a:p>
            <a:pPr marL="171450" indent="-171450">
              <a:buFont typeface="Arial" panose="020B0604020202020204" pitchFamily="34" charset="0"/>
              <a:buChar char="•"/>
            </a:pPr>
            <a:r>
              <a:rPr lang="en-US" b="1" dirty="0"/>
              <a:t>1 elevator</a:t>
            </a:r>
          </a:p>
        </p:txBody>
      </p:sp>
      <p:sp>
        <p:nvSpPr>
          <p:cNvPr id="4" name="Slide Number Placeholder 3"/>
          <p:cNvSpPr>
            <a:spLocks noGrp="1"/>
          </p:cNvSpPr>
          <p:nvPr>
            <p:ph type="sldNum" sz="quarter" idx="5"/>
          </p:nvPr>
        </p:nvSpPr>
        <p:spPr/>
        <p:txBody>
          <a:bodyPr/>
          <a:lstStyle/>
          <a:p>
            <a:fld id="{14F7DF42-4D49-425E-9038-D06711744B21}" type="slidenum">
              <a:rPr lang="en-US" smtClean="0"/>
              <a:t>5</a:t>
            </a:fld>
            <a:endParaRPr lang="en-US"/>
          </a:p>
        </p:txBody>
      </p:sp>
    </p:spTree>
    <p:extLst>
      <p:ext uri="{BB962C8B-B14F-4D97-AF65-F5344CB8AC3E}">
        <p14:creationId xmlns:p14="http://schemas.microsoft.com/office/powerpoint/2010/main" val="131135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3x3 wind tunnel</a:t>
            </a:r>
          </a:p>
          <a:p>
            <a:pPr marL="171450" indent="-171450">
              <a:buFont typeface="Arial" panose="020B0604020202020204" pitchFamily="34" charset="0"/>
              <a:buChar char="•"/>
            </a:pPr>
            <a:r>
              <a:rPr lang="en-US" b="1" dirty="0"/>
              <a:t>MARGE is designed for testing in the UW 3x3 wind tunnel</a:t>
            </a:r>
          </a:p>
          <a:p>
            <a:pPr marL="628650" lvl="1" indent="-171450">
              <a:buFont typeface="Arial" panose="020B0604020202020204" pitchFamily="34" charset="0"/>
              <a:buChar char="•"/>
            </a:pPr>
            <a:r>
              <a:rPr lang="en-US" b="1" dirty="0"/>
              <a:t>it is mounted suspended from the ceiling of the test section of the wind tunnel</a:t>
            </a:r>
          </a:p>
          <a:p>
            <a:pPr marL="171450" indent="-171450">
              <a:buFont typeface="Arial" panose="020B0604020202020204" pitchFamily="34" charset="0"/>
              <a:buChar char="•"/>
            </a:pPr>
            <a:r>
              <a:rPr lang="en-US" b="1" dirty="0"/>
              <a:t>Wind blows from top left to bottom right in this image</a:t>
            </a:r>
          </a:p>
          <a:p>
            <a:pPr marL="171450" indent="-171450">
              <a:buFont typeface="Arial" panose="020B0604020202020204" pitchFamily="34" charset="0"/>
              <a:buChar char="•"/>
            </a:pPr>
            <a:r>
              <a:rPr lang="en-US" dirty="0"/>
              <a:t>Upstream of where MARGE is mounted are two gust vanes</a:t>
            </a:r>
          </a:p>
          <a:p>
            <a:pPr marL="628650" lvl="1" indent="-171450">
              <a:buFont typeface="Arial" panose="020B0604020202020204" pitchFamily="34" charset="0"/>
              <a:buChar char="•"/>
            </a:pPr>
            <a:r>
              <a:rPr lang="en-US" b="1" dirty="0"/>
              <a:t>which can create unsteady flow fields around MARGE</a:t>
            </a:r>
          </a:p>
        </p:txBody>
      </p:sp>
      <p:sp>
        <p:nvSpPr>
          <p:cNvPr id="4" name="Slide Number Placeholder 3"/>
          <p:cNvSpPr>
            <a:spLocks noGrp="1"/>
          </p:cNvSpPr>
          <p:nvPr>
            <p:ph type="sldNum" sz="quarter" idx="5"/>
          </p:nvPr>
        </p:nvSpPr>
        <p:spPr/>
        <p:txBody>
          <a:bodyPr/>
          <a:lstStyle/>
          <a:p>
            <a:fld id="{14F7DF42-4D49-425E-9038-D06711744B21}" type="slidenum">
              <a:rPr lang="en-US" smtClean="0"/>
              <a:t>6</a:t>
            </a:fld>
            <a:endParaRPr lang="en-US"/>
          </a:p>
        </p:txBody>
      </p:sp>
    </p:spTree>
    <p:extLst>
      <p:ext uri="{BB962C8B-B14F-4D97-AF65-F5344CB8AC3E}">
        <p14:creationId xmlns:p14="http://schemas.microsoft.com/office/powerpoint/2010/main" val="367055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ts val="3692"/>
              </a:lnSpc>
              <a:spcBef>
                <a:spcPct val="0"/>
              </a:spcBef>
            </a:pPr>
            <a:r>
              <a:rPr lang="en-US" sz="1600" b="0" i="1" dirty="0">
                <a:latin typeface="Open Sans"/>
              </a:rPr>
              <a:t>TIME TARGET: 5 minutes</a:t>
            </a:r>
          </a:p>
          <a:p>
            <a:pPr lvl="0">
              <a:lnSpc>
                <a:spcPts val="3692"/>
              </a:lnSpc>
              <a:spcBef>
                <a:spcPct val="0"/>
              </a:spcBef>
            </a:pPr>
            <a:endParaRPr lang="en-US" sz="1600" b="0" dirty="0">
              <a:latin typeface="Open Sans"/>
            </a:endParaRPr>
          </a:p>
          <a:p>
            <a:pPr lvl="0">
              <a:lnSpc>
                <a:spcPts val="3692"/>
              </a:lnSpc>
              <a:spcBef>
                <a:spcPct val="0"/>
              </a:spcBef>
            </a:pPr>
            <a:endParaRPr lang="en-US" sz="1600" b="0" dirty="0">
              <a:latin typeface="Open Sans"/>
            </a:endParaRPr>
          </a:p>
          <a:p>
            <a:pPr lvl="0">
              <a:lnSpc>
                <a:spcPts val="3692"/>
              </a:lnSpc>
              <a:spcBef>
                <a:spcPct val="0"/>
              </a:spcBef>
            </a:pPr>
            <a:r>
              <a:rPr lang="en-US" sz="1600" b="0" dirty="0">
                <a:latin typeface="Open Sans"/>
              </a:rPr>
              <a:t>Why?</a:t>
            </a:r>
          </a:p>
          <a:p>
            <a:pPr marL="171450" lvl="0" indent="-171450">
              <a:lnSpc>
                <a:spcPts val="3692"/>
              </a:lnSpc>
              <a:spcBef>
                <a:spcPct val="0"/>
              </a:spcBef>
              <a:buFont typeface="Arial" panose="020B0604020202020204" pitchFamily="34" charset="0"/>
              <a:buChar char="•"/>
            </a:pPr>
            <a:r>
              <a:rPr lang="en-US" sz="1200" dirty="0">
                <a:latin typeface="Open Sans"/>
              </a:rPr>
              <a:t>Need structural dynamic modal information</a:t>
            </a:r>
          </a:p>
          <a:p>
            <a:pPr marL="628650" lvl="1" indent="-171450">
              <a:lnSpc>
                <a:spcPts val="3692"/>
              </a:lnSpc>
              <a:spcBef>
                <a:spcPct val="0"/>
              </a:spcBef>
              <a:buFont typeface="Arial" panose="020B0604020202020204" pitchFamily="34" charset="0"/>
              <a:buChar char="•"/>
            </a:pPr>
            <a:r>
              <a:rPr lang="en-US" sz="1200" b="1" dirty="0">
                <a:latin typeface="Open Sans"/>
              </a:rPr>
              <a:t>as the base for the structural dynamic model of MARGE</a:t>
            </a:r>
          </a:p>
          <a:p>
            <a:pPr marL="171450" lvl="0" indent="-171450">
              <a:lnSpc>
                <a:spcPts val="3692"/>
              </a:lnSpc>
              <a:spcBef>
                <a:spcPct val="0"/>
              </a:spcBef>
              <a:buFont typeface="Arial" panose="020B0604020202020204" pitchFamily="34" charset="0"/>
              <a:buChar char="•"/>
            </a:pPr>
            <a:r>
              <a:rPr lang="en-US" sz="1200" dirty="0">
                <a:latin typeface="Open Sans"/>
              </a:rPr>
              <a:t>Existing FEM was outdated</a:t>
            </a:r>
          </a:p>
          <a:p>
            <a:pPr marL="628650" lvl="1" indent="-171450">
              <a:lnSpc>
                <a:spcPts val="3692"/>
              </a:lnSpc>
              <a:spcBef>
                <a:spcPct val="0"/>
              </a:spcBef>
              <a:buFont typeface="Arial" panose="020B0604020202020204" pitchFamily="34" charset="0"/>
              <a:buChar char="•"/>
            </a:pPr>
            <a:r>
              <a:rPr lang="en-US" sz="1200" b="1" dirty="0">
                <a:latin typeface="Open Sans"/>
              </a:rPr>
              <a:t>it was made several years ago and was missing some upgraded components</a:t>
            </a:r>
          </a:p>
        </p:txBody>
      </p:sp>
      <p:sp>
        <p:nvSpPr>
          <p:cNvPr id="4" name="Slide Number Placeholder 3"/>
          <p:cNvSpPr>
            <a:spLocks noGrp="1"/>
          </p:cNvSpPr>
          <p:nvPr>
            <p:ph type="sldNum" sz="quarter" idx="5"/>
          </p:nvPr>
        </p:nvSpPr>
        <p:spPr/>
        <p:txBody>
          <a:bodyPr/>
          <a:lstStyle/>
          <a:p>
            <a:fld id="{14F7DF42-4D49-425E-9038-D06711744B21}" type="slidenum">
              <a:rPr lang="en-US" smtClean="0"/>
              <a:t>7</a:t>
            </a:fld>
            <a:endParaRPr lang="en-US"/>
          </a:p>
        </p:txBody>
      </p:sp>
    </p:spTree>
    <p:extLst>
      <p:ext uri="{BB962C8B-B14F-4D97-AF65-F5344CB8AC3E}">
        <p14:creationId xmlns:p14="http://schemas.microsoft.com/office/powerpoint/2010/main" val="427658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Nastran FEM</a:t>
            </a:r>
          </a:p>
          <a:p>
            <a:pPr marL="171450" indent="-171450">
              <a:buFont typeface="Arial" panose="020B0604020202020204" pitchFamily="34" charset="0"/>
              <a:buChar char="•"/>
            </a:pPr>
            <a:r>
              <a:rPr lang="en-US" b="1" dirty="0"/>
              <a:t>disclaimer: I didn’t make the NASTRAN model.</a:t>
            </a:r>
          </a:p>
          <a:p>
            <a:pPr marL="171450" indent="-171450">
              <a:buFont typeface="Arial" panose="020B0604020202020204" pitchFamily="34" charset="0"/>
              <a:buChar char="•"/>
            </a:pPr>
            <a:r>
              <a:rPr lang="en-US" b="0" dirty="0"/>
              <a:t>spars are linear beam elements</a:t>
            </a:r>
          </a:p>
          <a:p>
            <a:pPr marL="628650" lvl="1" indent="-171450">
              <a:buFont typeface="Arial" panose="020B0604020202020204" pitchFamily="34" charset="0"/>
              <a:buChar char="•"/>
            </a:pPr>
            <a:r>
              <a:rPr lang="en-US" b="1" dirty="0"/>
              <a:t>(Euler-Bernoulli)</a:t>
            </a:r>
          </a:p>
          <a:p>
            <a:pPr marL="171450" lvl="0" indent="-171450">
              <a:buFont typeface="Arial" panose="020B0604020202020204" pitchFamily="34" charset="0"/>
              <a:buChar char="•"/>
            </a:pPr>
            <a:r>
              <a:rPr lang="en-US" b="0" dirty="0"/>
              <a:t>Fuselage is linear beam elements</a:t>
            </a:r>
          </a:p>
          <a:p>
            <a:pPr marL="171450" indent="-171450">
              <a:buFont typeface="Arial" panose="020B0604020202020204" pitchFamily="34" charset="0"/>
              <a:buChar char="•"/>
            </a:pPr>
            <a:r>
              <a:rPr lang="en-US" b="0" dirty="0"/>
              <a:t>Aerodynamic shells are represented by rigid elements</a:t>
            </a:r>
          </a:p>
          <a:p>
            <a:pPr marL="171450" indent="-171450">
              <a:buFont typeface="Arial" panose="020B0604020202020204" pitchFamily="34" charset="0"/>
              <a:buChar char="•"/>
            </a:pPr>
            <a:r>
              <a:rPr lang="en-US" b="0" dirty="0"/>
              <a:t>Concentrated masses to represent shells and other components (like actuators)</a:t>
            </a:r>
          </a:p>
        </p:txBody>
      </p:sp>
      <p:sp>
        <p:nvSpPr>
          <p:cNvPr id="4" name="Slide Number Placeholder 3"/>
          <p:cNvSpPr>
            <a:spLocks noGrp="1"/>
          </p:cNvSpPr>
          <p:nvPr>
            <p:ph type="sldNum" sz="quarter" idx="5"/>
          </p:nvPr>
        </p:nvSpPr>
        <p:spPr/>
        <p:txBody>
          <a:bodyPr/>
          <a:lstStyle/>
          <a:p>
            <a:fld id="{14F7DF42-4D49-425E-9038-D06711744B21}" type="slidenum">
              <a:rPr lang="en-US" smtClean="0"/>
              <a:t>8</a:t>
            </a:fld>
            <a:endParaRPr lang="en-US"/>
          </a:p>
        </p:txBody>
      </p:sp>
    </p:spTree>
    <p:extLst>
      <p:ext uri="{BB962C8B-B14F-4D97-AF65-F5344CB8AC3E}">
        <p14:creationId xmlns:p14="http://schemas.microsoft.com/office/powerpoint/2010/main" val="3855149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NASTRAN FEM</a:t>
            </a:r>
          </a:p>
          <a:p>
            <a:endParaRPr lang="en-US" dirty="0"/>
          </a:p>
          <a:p>
            <a:pPr marL="171450" indent="-171450">
              <a:buFont typeface="Arial" panose="020B0604020202020204" pitchFamily="34" charset="0"/>
              <a:buChar char="•"/>
            </a:pPr>
            <a:r>
              <a:rPr lang="en-US" b="1" dirty="0"/>
              <a:t>the finite-element model also included the wind tunnel test sections’ walls and the gust vanes upstream</a:t>
            </a:r>
          </a:p>
          <a:p>
            <a:pPr marL="171450" indent="-171450">
              <a:buFont typeface="Arial" panose="020B0604020202020204" pitchFamily="34" charset="0"/>
              <a:buChar char="•"/>
            </a:pPr>
            <a:r>
              <a:rPr lang="en-US" dirty="0"/>
              <a:t>these were all modeled with rigid elements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doublet-lattice theory </a:t>
            </a:r>
            <a:r>
              <a:rPr lang="en-US" b="1" dirty="0"/>
              <a:t>is the aerodynamics model used in NASTRAN to compute the aerodynamic loads on MARGE</a:t>
            </a:r>
          </a:p>
          <a:p>
            <a:pPr marL="628650" lvl="1" indent="-171450">
              <a:buFont typeface="Arial" panose="020B0604020202020204" pitchFamily="34" charset="0"/>
              <a:buChar char="•"/>
            </a:pPr>
            <a:r>
              <a:rPr lang="en-US" b="1" dirty="0"/>
              <a:t>doublet-lattice aerodynamics is a generalization of vortex-lattice aerodynamics to unsteady flows</a:t>
            </a:r>
          </a:p>
          <a:p>
            <a:pPr marL="628650" lvl="1" indent="-171450">
              <a:buFont typeface="Arial" panose="020B0604020202020204" pitchFamily="34" charset="0"/>
              <a:buChar char="•"/>
            </a:pPr>
            <a:r>
              <a:rPr lang="en-US" b="1" dirty="0"/>
              <a:t>thus, it is a potential flow model which does not capture viscous or compressibility effects (no drag!)</a:t>
            </a:r>
          </a:p>
          <a:p>
            <a:pPr marL="1085850" lvl="2" indent="-171450">
              <a:buFont typeface="Arial" panose="020B0604020202020204" pitchFamily="34" charset="0"/>
              <a:buChar char="•"/>
            </a:pPr>
            <a:r>
              <a:rPr lang="en-US" b="1" dirty="0"/>
              <a:t>no drag is ok because in aeroelasticity we mostly worry about large forces, which are mostly lift</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spline interpolation</a:t>
            </a:r>
          </a:p>
          <a:p>
            <a:pPr marL="628650" lvl="1" indent="-171450">
              <a:buFont typeface="Arial" panose="020B0604020202020204" pitchFamily="34" charset="0"/>
              <a:buChar char="•"/>
            </a:pPr>
            <a:r>
              <a:rPr lang="en-US" b="1" dirty="0"/>
              <a:t>these loads are computed on the aerodynamic panels (planar surfaces shown)</a:t>
            </a:r>
          </a:p>
          <a:p>
            <a:pPr marL="628650" lvl="1" indent="-171450">
              <a:buFont typeface="Arial" panose="020B0604020202020204" pitchFamily="34" charset="0"/>
              <a:buChar char="•"/>
            </a:pPr>
            <a:r>
              <a:rPr lang="en-US" b="1" dirty="0"/>
              <a:t>to determine how they affect the structure, the loads have to be transferred to the structural model</a:t>
            </a:r>
          </a:p>
          <a:p>
            <a:pPr marL="1085850" lvl="2" indent="-171450">
              <a:buFont typeface="Arial" panose="020B0604020202020204" pitchFamily="34" charset="0"/>
              <a:buChar char="•"/>
            </a:pPr>
            <a:r>
              <a:rPr lang="en-US" b="1" dirty="0"/>
              <a:t>this is done with a spline interpolation of the loads on the aerodynamic panels</a:t>
            </a:r>
          </a:p>
        </p:txBody>
      </p:sp>
      <p:sp>
        <p:nvSpPr>
          <p:cNvPr id="4" name="Slide Number Placeholder 3"/>
          <p:cNvSpPr>
            <a:spLocks noGrp="1"/>
          </p:cNvSpPr>
          <p:nvPr>
            <p:ph type="sldNum" sz="quarter" idx="5"/>
          </p:nvPr>
        </p:nvSpPr>
        <p:spPr/>
        <p:txBody>
          <a:bodyPr/>
          <a:lstStyle/>
          <a:p>
            <a:fld id="{14F7DF42-4D49-425E-9038-D06711744B21}" type="slidenum">
              <a:rPr lang="en-US" smtClean="0"/>
              <a:t>9</a:t>
            </a:fld>
            <a:endParaRPr lang="en-US"/>
          </a:p>
        </p:txBody>
      </p:sp>
    </p:spTree>
    <p:extLst>
      <p:ext uri="{BB962C8B-B14F-4D97-AF65-F5344CB8AC3E}">
        <p14:creationId xmlns:p14="http://schemas.microsoft.com/office/powerpoint/2010/main" val="1322037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7.sv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10" Type="http://schemas.openxmlformats.org/officeDocument/2006/relationships/image" Target="../media/image60.png"/><Relationship Id="rId4" Type="http://schemas.openxmlformats.org/officeDocument/2006/relationships/image" Target="../media/image81.png"/><Relationship Id="rId9" Type="http://schemas.openxmlformats.org/officeDocument/2006/relationships/image" Target="../media/image86.svg"/></Relationships>
</file>

<file path=ppt/slides/_rels/slide6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88.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86.svg"/><Relationship Id="rId10" Type="http://schemas.openxmlformats.org/officeDocument/2006/relationships/image" Target="../media/image14.png"/><Relationship Id="rId4" Type="http://schemas.openxmlformats.org/officeDocument/2006/relationships/image" Target="../media/image85.png"/><Relationship Id="rId9" Type="http://schemas.openxmlformats.org/officeDocument/2006/relationships/image" Target="../media/image13.svg"/></Relationships>
</file>

<file path=ppt/slides/_rels/slide6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5.svg"/><Relationship Id="rId7" Type="http://schemas.openxmlformats.org/officeDocument/2006/relationships/image" Target="../media/image80.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92.svg"/><Relationship Id="rId5" Type="http://schemas.openxmlformats.org/officeDocument/2006/relationships/image" Target="../media/image90.svg"/><Relationship Id="rId10"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82.svg"/></Relationships>
</file>

<file path=ppt/slides/_rels/slide64.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94.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86.sv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b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6637651"/>
          </a:xfrm>
          <a:prstGeom prst="rect">
            <a:avLst/>
          </a:prstGeom>
        </p:spPr>
        <p:txBody>
          <a:bodyPr lIns="0" tIns="0" rIns="0" bIns="0" rtlCol="0" anchor="t">
            <a:spAutoFit/>
          </a:bodyPr>
          <a:lstStyle/>
          <a:p>
            <a:pPr>
              <a:lnSpc>
                <a:spcPts val="17947"/>
              </a:lnSpc>
            </a:pPr>
            <a:r>
              <a:rPr lang="en-US" sz="12000" spc="-390" dirty="0">
                <a:solidFill>
                  <a:srgbClr val="FFFFFF"/>
                </a:solidFill>
                <a:latin typeface="Encode Sans Normal" panose="020B0604020202020204" charset="0"/>
              </a:rPr>
              <a:t>Modeling of Active</a:t>
            </a:r>
          </a:p>
          <a:p>
            <a:pPr>
              <a:lnSpc>
                <a:spcPts val="17947"/>
              </a:lnSpc>
            </a:pPr>
            <a:r>
              <a:rPr lang="en-US" sz="12000" spc="-390" dirty="0">
                <a:solidFill>
                  <a:srgbClr val="FFFFFF"/>
                </a:solidFill>
                <a:latin typeface="Encode Sans Normal" panose="020B0604020202020204" charset="0"/>
              </a:rPr>
              <a:t>Aeroservoelastic Systems</a:t>
            </a:r>
          </a:p>
        </p:txBody>
      </p:sp>
      <p:sp>
        <p:nvSpPr>
          <p:cNvPr id="3" name="TextBox 3"/>
          <p:cNvSpPr txBox="1"/>
          <p:nvPr/>
        </p:nvSpPr>
        <p:spPr>
          <a:xfrm>
            <a:off x="1028700" y="8568690"/>
            <a:ext cx="9420634" cy="1234762"/>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Anthony Su</a:t>
            </a:r>
          </a:p>
          <a:p>
            <a:pPr>
              <a:lnSpc>
                <a:spcPts val="5040"/>
              </a:lnSpc>
              <a:spcBef>
                <a:spcPct val="0"/>
              </a:spcBef>
            </a:pPr>
            <a:r>
              <a:rPr lang="en-US" sz="3600" spc="72" dirty="0">
                <a:solidFill>
                  <a:srgbClr val="FFFFFF"/>
                </a:solidFill>
                <a:latin typeface="Uni Sans Book" panose="00000500000000000000" charset="0"/>
              </a:rPr>
              <a:t>11/30/2023</a:t>
            </a:r>
          </a:p>
        </p:txBody>
      </p:sp>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6" name="Slide Number Placeholder 5">
            <a:extLst>
              <a:ext uri="{FF2B5EF4-FFF2-40B4-BE49-F238E27FC236}">
                <a16:creationId xmlns:a16="http://schemas.microsoft.com/office/drawing/2014/main" id="{D6D69D6D-B544-4303-118B-C0BBDEB1C5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a:t>
            </a:fld>
            <a:endParaRPr lang="en-US" sz="3600" dirty="0"/>
          </a:p>
        </p:txBody>
      </p:sp>
    </p:spTree>
    <p:extLst>
      <p:ext uri="{BB962C8B-B14F-4D97-AF65-F5344CB8AC3E}">
        <p14:creationId xmlns:p14="http://schemas.microsoft.com/office/powerpoint/2010/main" val="39629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FE0D78-3B01-39C8-1DD6-C5C6B53FA904}"/>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4"/>
            <a:srcRect/>
            <a:tile tx="0" ty="0" sx="55000" sy="5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a:lnSpc>
                      <a:spcPts val="3550"/>
                    </a:lnSpc>
                    <a:spcBef>
                      <a:spcPct val="0"/>
                    </a:spcBef>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292372"/>
                </a:xfrm>
                <a:prstGeom prst="rect">
                  <a:avLst/>
                </a:prstGeom>
                <a:blipFill>
                  <a:blip r:embed="rId5"/>
                  <a:stretch>
                    <a:fillRect l="-2757" t="-3020"/>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10</a:t>
            </a:fld>
            <a:endParaRPr lang="en-US" sz="3600" dirty="0"/>
          </a:p>
        </p:txBody>
      </p:sp>
      <p:pic>
        <p:nvPicPr>
          <p:cNvPr id="3" name="Picture 4">
            <a:extLst>
              <a:ext uri="{FF2B5EF4-FFF2-40B4-BE49-F238E27FC236}">
                <a16:creationId xmlns:a16="http://schemas.microsoft.com/office/drawing/2014/main" id="{E50F8DE9-0B77-6E86-29D3-54916BB190E7}"/>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1296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4"/>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621278"/>
                </a:xfrm>
                <a:prstGeom prst="rect">
                  <a:avLst/>
                </a:prstGeom>
                <a:blipFill>
                  <a:blip r:embed="rId4"/>
                  <a:stretch>
                    <a:fillRect l="-2757" t="-2413" b="-750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11</a:t>
            </a:fld>
            <a:endParaRPr lang="en-US" sz="3600" dirty="0"/>
          </a:p>
        </p:txBody>
      </p:sp>
      <p:pic>
        <p:nvPicPr>
          <p:cNvPr id="3" name="Picture 4">
            <a:extLst>
              <a:ext uri="{FF2B5EF4-FFF2-40B4-BE49-F238E27FC236}">
                <a16:creationId xmlns:a16="http://schemas.microsoft.com/office/drawing/2014/main" id="{1C020739-94EE-0D18-D3A7-9C8CE5FA9429}"/>
              </a:ext>
            </a:extLst>
          </p:cNvPr>
          <p:cNvPicPr>
            <a:picLocks noChangeAspect="1"/>
          </p:cNvPicPr>
          <p:nvPr/>
        </p:nvPicPr>
        <p:blipFill>
          <a:blip r:embed="rId5"/>
          <a:srcRect/>
          <a:stretch>
            <a:fillRect/>
          </a:stretch>
        </p:blipFill>
        <p:spPr>
          <a:xfrm>
            <a:off x="11939447" y="9263296"/>
            <a:ext cx="6348553" cy="1023704"/>
          </a:xfrm>
          <a:prstGeom prst="rect">
            <a:avLst/>
          </a:prstGeom>
        </p:spPr>
      </p:pic>
      <p:pic>
        <p:nvPicPr>
          <p:cNvPr id="4" name="Picture 3">
            <a:extLst>
              <a:ext uri="{FF2B5EF4-FFF2-40B4-BE49-F238E27FC236}">
                <a16:creationId xmlns:a16="http://schemas.microsoft.com/office/drawing/2014/main" id="{6473126A-2368-BA40-24AE-D57AC8CECEAC}"/>
              </a:ext>
            </a:extLst>
          </p:cNvPr>
          <p:cNvPicPr>
            <a:picLocks noChangeAspect="1"/>
          </p:cNvPicPr>
          <p:nvPr/>
        </p:nvPicPr>
        <p:blipFill>
          <a:blip r:embed="rId6"/>
          <a:stretch>
            <a:fillRect/>
          </a:stretch>
        </p:blipFill>
        <p:spPr>
          <a:xfrm>
            <a:off x="11160643" y="5457129"/>
            <a:ext cx="4572000" cy="3427449"/>
          </a:xfrm>
          <a:prstGeom prst="rect">
            <a:avLst/>
          </a:prstGeom>
        </p:spPr>
      </p:pic>
    </p:spTree>
    <p:extLst>
      <p:ext uri="{BB962C8B-B14F-4D97-AF65-F5344CB8AC3E}">
        <p14:creationId xmlns:p14="http://schemas.microsoft.com/office/powerpoint/2010/main" val="171527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872838"/>
            <a:chOff x="0" y="-19049"/>
            <a:chExt cx="5421181" cy="4184011"/>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265807"/>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a:p>
                  <a:pPr marL="342900" indent="-342900">
                    <a:lnSpc>
                      <a:spcPts val="3550"/>
                    </a:lnSpc>
                    <a:spcBef>
                      <a:spcPct val="0"/>
                    </a:spcBef>
                    <a:buFont typeface="Arial" panose="020B0604020202020204" pitchFamily="34" charset="0"/>
                    <a:buChar char="•"/>
                  </a:pPr>
                  <a:r>
                    <a:rPr lang="en-US" sz="2500" dirty="0">
                      <a:latin typeface="Open Sans"/>
                    </a:rPr>
                    <a:t>Postprocessing</a:t>
                  </a:r>
                </a:p>
                <a:p>
                  <a:pPr marL="800100" lvl="1" indent="-342900">
                    <a:lnSpc>
                      <a:spcPts val="3550"/>
                    </a:lnSpc>
                    <a:spcBef>
                      <a:spcPct val="0"/>
                    </a:spcBef>
                    <a:buFont typeface="Arial" panose="020B0604020202020204" pitchFamily="34" charset="0"/>
                    <a:buChar char="•"/>
                  </a:pPr>
                  <a:r>
                    <a:rPr lang="en-US" sz="2500" dirty="0">
                      <a:latin typeface="Open Sans"/>
                    </a:rPr>
                    <a:t>Truncation</a:t>
                  </a:r>
                </a:p>
                <a:p>
                  <a:pPr marL="800100" lvl="1" indent="-342900">
                    <a:lnSpc>
                      <a:spcPts val="3550"/>
                    </a:lnSpc>
                    <a:spcBef>
                      <a:spcPct val="0"/>
                    </a:spcBef>
                    <a:buFont typeface="Arial" panose="020B0604020202020204" pitchFamily="34" charset="0"/>
                    <a:buChar char="•"/>
                  </a:pPr>
                  <a:r>
                    <a:rPr lang="en-US" sz="2500" dirty="0">
                      <a:latin typeface="Open Sans"/>
                    </a:rPr>
                    <a:t>Concatenation</a:t>
                  </a:r>
                </a:p>
                <a:p>
                  <a:pPr marL="800100" lvl="1"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265807"/>
                </a:xfrm>
                <a:prstGeom prst="rect">
                  <a:avLst/>
                </a:prstGeom>
                <a:blipFill>
                  <a:blip r:embed="rId3"/>
                  <a:stretch>
                    <a:fillRect l="-2757" t="-119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40C3D01-FC85-88AC-3861-104E81AD590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12</a:t>
            </a:fld>
            <a:endParaRPr lang="en-US" sz="3600" dirty="0"/>
          </a:p>
        </p:txBody>
      </p:sp>
      <p:pic>
        <p:nvPicPr>
          <p:cNvPr id="3" name="Picture 4">
            <a:extLst>
              <a:ext uri="{FF2B5EF4-FFF2-40B4-BE49-F238E27FC236}">
                <a16:creationId xmlns:a16="http://schemas.microsoft.com/office/drawing/2014/main" id="{D7789B4D-DB34-DA0B-7D22-DC4DF85EAC8D}"/>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a:extLst>
              <a:ext uri="{FF2B5EF4-FFF2-40B4-BE49-F238E27FC236}">
                <a16:creationId xmlns:a16="http://schemas.microsoft.com/office/drawing/2014/main" id="{AE45175C-C722-541E-07E7-4A913AE55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44612"/>
            <a:ext cx="9429750" cy="5029200"/>
          </a:xfrm>
          <a:prstGeom prst="rect">
            <a:avLst/>
          </a:prstGeom>
        </p:spPr>
      </p:pic>
    </p:spTree>
    <p:extLst>
      <p:ext uri="{BB962C8B-B14F-4D97-AF65-F5344CB8AC3E}">
        <p14:creationId xmlns:p14="http://schemas.microsoft.com/office/powerpoint/2010/main" val="339028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oMath>
                  </m:oMathPara>
                </a14:m>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b="0" i="1" dirty="0">
                  <a:solidFill>
                    <a:schemeClr val="tx1"/>
                  </a:solidFill>
                  <a:latin typeface="Cambria Math" panose="02040503050406030204" pitchFamily="18" charset="0"/>
                </a:endParaRPr>
              </a:p>
              <a:p>
                <a:pPr algn="ctr"/>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x</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y</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ra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m:rPr>
                          <m:nor/>
                        </m:rPr>
                        <a:rPr lang="en-US" b="0" i="0" smtClean="0">
                          <a:solidFill>
                            <a:schemeClr val="tx1"/>
                          </a:solidFill>
                          <a:latin typeface="Cambria Math" panose="02040503050406030204" pitchFamily="18" charset="0"/>
                        </a:rPr>
                        <m:t>coh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den>
                      </m:f>
                    </m:oMath>
                  </m:oMathPara>
                </a14:m>
                <a:endParaRPr lang="en-US" dirty="0">
                  <a:solidFill>
                    <a:schemeClr val="tx1"/>
                  </a:solidFill>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487843"/>
            <a:chOff x="0" y="-19049"/>
            <a:chExt cx="5421181" cy="319729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279089"/>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13</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8609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FRF</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6334503"/>
            <a:chOff x="0" y="-19049"/>
            <a:chExt cx="5421181" cy="4512917"/>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594713"/>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r>
                    <a:rPr lang="en-US" sz="2500" dirty="0">
                      <a:latin typeface="Open Sans"/>
                    </a:rPr>
                    <a:t>Peaks </a:t>
                  </a:r>
                  <a:r>
                    <a:rPr lang="en-US" sz="2500" dirty="0">
                      <a:latin typeface="Open Sans"/>
                      <a:sym typeface="Wingdings" panose="05000000000000000000" pitchFamily="2" charset="2"/>
                    </a:rPr>
                    <a:t> natural frequency </a:t>
                  </a:r>
                  <a14:m>
                    <m:oMath xmlns:m="http://schemas.openxmlformats.org/officeDocument/2006/math">
                      <m:sSub>
                        <m:sSubPr>
                          <m:ctrlPr>
                            <a:rPr lang="en-US" sz="2500" b="0" i="1" smtClean="0">
                              <a:latin typeface="Cambria Math" panose="02040503050406030204" pitchFamily="18" charset="0"/>
                              <a:sym typeface="Wingdings" panose="05000000000000000000" pitchFamily="2" charset="2"/>
                            </a:rPr>
                          </m:ctrlPr>
                        </m:sSubPr>
                        <m:e>
                          <m:r>
                            <a:rPr lang="en-US" sz="2500" b="0" i="1" smtClean="0">
                              <a:latin typeface="Cambria Math" panose="02040503050406030204" pitchFamily="18" charset="0"/>
                              <a:sym typeface="Wingdings" panose="05000000000000000000" pitchFamily="2" charset="2"/>
                            </a:rPr>
                            <m:t>𝜔</m:t>
                          </m:r>
                        </m:e>
                        <m:sub>
                          <m:r>
                            <a:rPr lang="en-US" sz="2500" b="0" i="1" smtClean="0">
                              <a:latin typeface="Cambria Math" panose="02040503050406030204" pitchFamily="18" charset="0"/>
                              <a:sym typeface="Wingdings" panose="05000000000000000000" pitchFamily="2" charset="2"/>
                            </a:rPr>
                            <m:t>𝑛</m:t>
                          </m:r>
                        </m:sub>
                      </m:sSub>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Peak width </a:t>
                  </a:r>
                  <a:r>
                    <a:rPr lang="en-US" sz="2500" dirty="0">
                      <a:latin typeface="Open Sans"/>
                      <a:sym typeface="Wingdings" panose="05000000000000000000" pitchFamily="2" charset="2"/>
                    </a:rPr>
                    <a:t> damping ratio </a:t>
                  </a:r>
                  <a14:m>
                    <m:oMath xmlns:m="http://schemas.openxmlformats.org/officeDocument/2006/math">
                      <m:r>
                        <a:rPr lang="en-US" sz="2500" b="0" i="1" smtClean="0">
                          <a:latin typeface="Cambria Math" panose="02040503050406030204" pitchFamily="18" charset="0"/>
                          <a:sym typeface="Wingdings" panose="05000000000000000000" pitchFamily="2" charset="2"/>
                        </a:rPr>
                        <m:t>𝜁</m:t>
                      </m:r>
                    </m:oMath>
                  </a14:m>
                  <a:endParaRPr lang="en-US" sz="2500" b="0" dirty="0">
                    <a:latin typeface="Open Sans"/>
                    <a:sym typeface="Wingdings" panose="05000000000000000000" pitchFamily="2" charset="2"/>
                  </a:endParaRPr>
                </a:p>
                <a:p>
                  <a:pPr marL="800100" lvl="1" indent="-342900">
                    <a:lnSpc>
                      <a:spcPts val="3550"/>
                    </a:lnSpc>
                    <a:spcBef>
                      <a:spcPct val="0"/>
                    </a:spcBef>
                    <a:buFont typeface="Arial" panose="020B0604020202020204" pitchFamily="34" charset="0"/>
                    <a:buChar char="•"/>
                  </a:pPr>
                  <a:r>
                    <a:rPr lang="en-US" sz="2500" dirty="0">
                      <a:latin typeface="Open Sans"/>
                    </a:rPr>
                    <a:t>Log-decrement method </a:t>
                  </a:r>
                  <a14:m>
                    <m:oMath xmlns:m="http://schemas.openxmlformats.org/officeDocument/2006/math">
                      <m:r>
                        <a:rPr lang="en-US" sz="2500" b="0" i="1" smtClean="0">
                          <a:latin typeface="Cambria Math" panose="02040503050406030204" pitchFamily="18" charset="0"/>
                        </a:rPr>
                        <m:t>𝜁</m:t>
                      </m:r>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1</m:t>
                              </m:r>
                            </m:sub>
                          </m:sSub>
                        </m:num>
                        <m:den>
                          <m:r>
                            <a:rPr lang="en-US" sz="2500" b="0" i="1" smtClean="0">
                              <a:latin typeface="Cambria Math" panose="02040503050406030204" pitchFamily="18" charset="0"/>
                            </a:rPr>
                            <m:t>2</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den>
                      </m:f>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Deduce which mode is observed based on which sensors’ FRFs it appears in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594713"/>
                </a:xfrm>
                <a:prstGeom prst="rect">
                  <a:avLst/>
                </a:prstGeom>
                <a:blipFill>
                  <a:blip r:embed="rId3"/>
                  <a:stretch>
                    <a:fillRect l="-2757" t="-1087" r="-3401"/>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14</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7D4F95C6-9F17-C7A7-5586-02461D04F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14700"/>
            <a:ext cx="9429750" cy="5029200"/>
          </a:xfrm>
          <a:prstGeom prst="rect">
            <a:avLst/>
          </a:prstGeom>
        </p:spPr>
      </p:pic>
    </p:spTree>
    <p:extLst>
      <p:ext uri="{BB962C8B-B14F-4D97-AF65-F5344CB8AC3E}">
        <p14:creationId xmlns:p14="http://schemas.microsoft.com/office/powerpoint/2010/main" val="159921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15</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graphicFrame>
        <p:nvGraphicFramePr>
          <p:cNvPr id="7" name="Table 6">
            <a:extLst>
              <a:ext uri="{FF2B5EF4-FFF2-40B4-BE49-F238E27FC236}">
                <a16:creationId xmlns:a16="http://schemas.microsoft.com/office/drawing/2014/main" id="{4B1768C9-CAA0-4E75-9F1C-84BC477DE686}"/>
              </a:ext>
            </a:extLst>
          </p:cNvPr>
          <p:cNvGraphicFramePr>
            <a:graphicFrameLocks noGrp="1"/>
          </p:cNvGraphicFramePr>
          <p:nvPr>
            <p:extLst>
              <p:ext uri="{D42A27DB-BD31-4B8C-83A1-F6EECF244321}">
                <p14:modId xmlns:p14="http://schemas.microsoft.com/office/powerpoint/2010/main" val="312738226"/>
              </p:ext>
            </p:extLst>
          </p:nvPr>
        </p:nvGraphicFramePr>
        <p:xfrm>
          <a:off x="172876" y="3329034"/>
          <a:ext cx="8782878" cy="4169664"/>
        </p:xfrm>
        <a:graphic>
          <a:graphicData uri="http://schemas.openxmlformats.org/drawingml/2006/table">
            <a:tbl>
              <a:tblPr firstRow="1" bandRow="1">
                <a:tableStyleId>{17292A2E-F333-43FB-9621-5CBBE7FDCDCB}</a:tableStyleId>
              </a:tblPr>
              <a:tblGrid>
                <a:gridCol w="1216465">
                  <a:extLst>
                    <a:ext uri="{9D8B030D-6E8A-4147-A177-3AD203B41FA5}">
                      <a16:colId xmlns:a16="http://schemas.microsoft.com/office/drawing/2014/main" val="3382489730"/>
                    </a:ext>
                  </a:extLst>
                </a:gridCol>
                <a:gridCol w="1216465">
                  <a:extLst>
                    <a:ext uri="{9D8B030D-6E8A-4147-A177-3AD203B41FA5}">
                      <a16:colId xmlns:a16="http://schemas.microsoft.com/office/drawing/2014/main" val="1689983362"/>
                    </a:ext>
                  </a:extLst>
                </a:gridCol>
                <a:gridCol w="1216465">
                  <a:extLst>
                    <a:ext uri="{9D8B030D-6E8A-4147-A177-3AD203B41FA5}">
                      <a16:colId xmlns:a16="http://schemas.microsoft.com/office/drawing/2014/main" val="316545159"/>
                    </a:ext>
                  </a:extLst>
                </a:gridCol>
                <a:gridCol w="5133483">
                  <a:extLst>
                    <a:ext uri="{9D8B030D-6E8A-4147-A177-3AD203B41FA5}">
                      <a16:colId xmlns:a16="http://schemas.microsoft.com/office/drawing/2014/main" val="1794732753"/>
                    </a:ext>
                  </a:extLst>
                </a:gridCol>
              </a:tblGrid>
              <a:tr h="347472">
                <a:tc>
                  <a:txBody>
                    <a:bodyPr/>
                    <a:lstStyle/>
                    <a:p>
                      <a:pPr algn="l" fontAlgn="b"/>
                      <a:r>
                        <a:rPr lang="en-US" sz="1800" b="1" u="none" strike="noStrike" dirty="0">
                          <a:solidFill>
                            <a:schemeClr val="bg1"/>
                          </a:solidFill>
                          <a:effectLst/>
                        </a:rPr>
                        <a:t>Old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Updated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Experiment</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Description</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extLst>
                  <a:ext uri="{0D108BD9-81ED-4DB2-BD59-A6C34878D82A}">
                    <a16:rowId xmlns:a16="http://schemas.microsoft.com/office/drawing/2014/main" val="3980271844"/>
                  </a:ext>
                </a:extLst>
              </a:tr>
              <a:tr h="347472">
                <a:tc>
                  <a:txBody>
                    <a:bodyPr/>
                    <a:lstStyle/>
                    <a:p>
                      <a:pPr algn="l" fontAlgn="b"/>
                      <a:r>
                        <a:rPr lang="en-US" sz="1800" b="0" u="none" strike="noStrike" dirty="0">
                          <a:solidFill>
                            <a:schemeClr val="tx1"/>
                          </a:solidFill>
                          <a:effectLst/>
                        </a:rPr>
                        <a:t>0</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0</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pitching</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5557578"/>
                  </a:ext>
                </a:extLst>
              </a:tr>
              <a:tr h="347472">
                <a:tc>
                  <a:txBody>
                    <a:bodyPr/>
                    <a:lstStyle/>
                    <a:p>
                      <a:pPr algn="l" fontAlgn="b"/>
                      <a:r>
                        <a:rPr lang="en-US" sz="1800" b="0" u="none" strike="noStrike">
                          <a:solidFill>
                            <a:schemeClr val="tx1"/>
                          </a:solidFill>
                          <a:effectLst/>
                        </a:rPr>
                        <a:t>1.454401</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1.44397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1.422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3123624"/>
                  </a:ext>
                </a:extLst>
              </a:tr>
              <a:tr h="347472">
                <a:tc>
                  <a:txBody>
                    <a:bodyPr/>
                    <a:lstStyle/>
                    <a:p>
                      <a:pPr algn="l" fontAlgn="b"/>
                      <a:r>
                        <a:rPr lang="en-US" sz="1800" b="0" u="none" strike="noStrike">
                          <a:solidFill>
                            <a:schemeClr val="tx1"/>
                          </a:solidFill>
                          <a:effectLst/>
                        </a:rPr>
                        <a:t>10.51099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10.48667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10.142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2175771"/>
                  </a:ext>
                </a:extLst>
              </a:tr>
              <a:tr h="347472">
                <a:tc>
                  <a:txBody>
                    <a:bodyPr/>
                    <a:lstStyle/>
                    <a:p>
                      <a:pPr algn="l" fontAlgn="b"/>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19.1997</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18.094</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wing twisting 1</a:t>
                      </a:r>
                      <a:endParaRPr lang="en-US" sz="1800" b="1"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9920760"/>
                  </a:ext>
                </a:extLst>
              </a:tr>
              <a:tr h="347472">
                <a:tc>
                  <a:txBody>
                    <a:bodyPr/>
                    <a:lstStyle/>
                    <a:p>
                      <a:pPr algn="l" fontAlgn="b"/>
                      <a:r>
                        <a:rPr lang="en-US" sz="1800" b="0" u="none" strike="noStrike" dirty="0">
                          <a:solidFill>
                            <a:schemeClr val="tx1"/>
                          </a:solidFill>
                          <a:effectLst/>
                        </a:rPr>
                        <a:t>23.13519</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21.94804</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94269746"/>
                  </a:ext>
                </a:extLst>
              </a:tr>
              <a:tr h="347472">
                <a:tc>
                  <a:txBody>
                    <a:bodyPr/>
                    <a:lstStyle/>
                    <a:p>
                      <a:pPr algn="l" fontAlgn="b"/>
                      <a:r>
                        <a:rPr lang="en-US" sz="1800" b="0" u="none" strike="noStrike">
                          <a:solidFill>
                            <a:schemeClr val="tx1"/>
                          </a:solidFill>
                          <a:effectLst/>
                        </a:rPr>
                        <a:t>17.81394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16.63828</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1108003"/>
                  </a:ext>
                </a:extLst>
              </a:tr>
              <a:tr h="347472">
                <a:tc>
                  <a:txBody>
                    <a:bodyPr/>
                    <a:lstStyle/>
                    <a:p>
                      <a:pPr algn="l" fontAlgn="b"/>
                      <a:r>
                        <a:rPr lang="en-US" sz="1800" b="0" u="none" strike="noStrike" dirty="0">
                          <a:solidFill>
                            <a:schemeClr val="tx1"/>
                          </a:solidFill>
                          <a:effectLst/>
                        </a:rPr>
                        <a:t>32.33148</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32.31077</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32.545</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3</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21169284"/>
                  </a:ext>
                </a:extLst>
              </a:tr>
              <a:tr h="347472">
                <a:tc>
                  <a:txBody>
                    <a:bodyPr/>
                    <a:lstStyle/>
                    <a:p>
                      <a:pPr algn="l" fontAlgn="b"/>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51.706</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twisting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1523623"/>
                  </a:ext>
                </a:extLst>
              </a:tr>
              <a:tr h="347472">
                <a:tc>
                  <a:txBody>
                    <a:bodyPr/>
                    <a:lstStyle/>
                    <a:p>
                      <a:pPr algn="l" fontAlgn="b"/>
                      <a:r>
                        <a:rPr lang="en-US" sz="1800" b="0" u="none" strike="noStrike" dirty="0">
                          <a:solidFill>
                            <a:schemeClr val="tx1"/>
                          </a:solidFill>
                          <a:effectLst/>
                        </a:rPr>
                        <a:t>66.02579</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66.01089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60.482</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4</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3872163"/>
                  </a:ext>
                </a:extLst>
              </a:tr>
              <a:tr h="347472">
                <a:tc>
                  <a:txBody>
                    <a:bodyPr/>
                    <a:lstStyle/>
                    <a:p>
                      <a:pPr algn="l" fontAlgn="b"/>
                      <a:r>
                        <a:rPr lang="en-US" sz="1800" b="0" u="none" strike="noStrike">
                          <a:solidFill>
                            <a:schemeClr val="tx1"/>
                          </a:solidFill>
                          <a:effectLst/>
                        </a:rPr>
                        <a:t>69.7988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69.29826</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767737"/>
                  </a:ext>
                </a:extLst>
              </a:tr>
              <a:tr h="347472">
                <a:tc>
                  <a:txBody>
                    <a:bodyPr/>
                    <a:lstStyle/>
                    <a:p>
                      <a:pPr algn="l" fontAlgn="b"/>
                      <a:r>
                        <a:rPr lang="en-US" sz="1800" b="0" u="none" strike="noStrike">
                          <a:solidFill>
                            <a:schemeClr val="tx1"/>
                          </a:solidFill>
                          <a:effectLst/>
                        </a:rPr>
                        <a:t>62.68383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60.85218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74.521</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fuselage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96426"/>
                  </a:ext>
                </a:extLst>
              </a:tr>
            </a:tbl>
          </a:graphicData>
        </a:graphic>
      </p:graphicFrame>
    </p:spTree>
    <p:extLst>
      <p:ext uri="{BB962C8B-B14F-4D97-AF65-F5344CB8AC3E}">
        <p14:creationId xmlns:p14="http://schemas.microsoft.com/office/powerpoint/2010/main" val="114742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a:p>
              <a:pPr marL="342900" lvl="0" indent="-342900" algn="l">
                <a:lnSpc>
                  <a:spcPts val="3550"/>
                </a:lnSpc>
                <a:spcBef>
                  <a:spcPct val="0"/>
                </a:spcBef>
                <a:buFont typeface="Arial" panose="020B0604020202020204" pitchFamily="34" charset="0"/>
                <a:buChar char="•"/>
              </a:pPr>
              <a:r>
                <a:rPr lang="en-US" sz="2500" dirty="0">
                  <a:latin typeface="Open Sans"/>
                </a:rPr>
                <a:t>FEM matches experiment better</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16</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0" name="Picture 9" descr="A graph with red dots&#10;&#10;Description automatically generated">
            <a:extLst>
              <a:ext uri="{FF2B5EF4-FFF2-40B4-BE49-F238E27FC236}">
                <a16:creationId xmlns:a16="http://schemas.microsoft.com/office/drawing/2014/main" id="{FF49A5BE-30E8-9AA3-4379-27A19DC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927" y="2933700"/>
            <a:ext cx="7467599" cy="5943600"/>
          </a:xfrm>
          <a:prstGeom prst="rect">
            <a:avLst/>
          </a:prstGeom>
        </p:spPr>
      </p:pic>
    </p:spTree>
    <p:extLst>
      <p:ext uri="{BB962C8B-B14F-4D97-AF65-F5344CB8AC3E}">
        <p14:creationId xmlns:p14="http://schemas.microsoft.com/office/powerpoint/2010/main" val="8431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mc:AlternateContent xmlns:mc="http://schemas.openxmlformats.org/markup-compatibility/2006">
        <mc:Choice xmlns:a14="http://schemas.microsoft.com/office/drawing/2010/main" Requires="a14">
          <p:sp>
            <p:nvSpPr>
              <p:cNvPr id="12" name="TextBox 12"/>
              <p:cNvSpPr txBox="1"/>
              <p:nvPr/>
            </p:nvSpPr>
            <p:spPr>
              <a:xfrm>
                <a:off x="1580847" y="6162829"/>
                <a:ext cx="12905533" cy="1423467"/>
              </a:xfrm>
              <a:prstGeom prst="rect">
                <a:avLst/>
              </a:prstGeom>
            </p:spPr>
            <p:txBody>
              <a:bodyPr lIns="0" tIns="0" rIns="0" bIns="0" rtlCol="0" anchor="t">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𝑠</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𝐴</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𝐵</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oMath>
                  </m:oMathPara>
                </a14:m>
                <a:endParaRPr lang="en-US" sz="4800" b="0" i="1" dirty="0">
                  <a:latin typeface="Cambria Math" panose="02040503050406030204" pitchFamily="18" charset="0"/>
                </a:endParaRPr>
              </a:p>
              <a:p>
                <a:pPr>
                  <a:lnSpc>
                    <a:spcPts val="3692"/>
                  </a:lnSpc>
                  <a:spcBef>
                    <a:spcPct val="0"/>
                  </a:spcBef>
                </a:pPr>
                <a:br>
                  <a:rPr lang="en-US" sz="4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𝑦</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𝐶</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𝐷</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r>
                        <a:rPr lang="en-US" sz="4800" b="0" i="1" smtClean="0">
                          <a:latin typeface="Cambria Math" panose="02040503050406030204" pitchFamily="18" charset="0"/>
                        </a:rPr>
                        <m:t>(</m:t>
                      </m:r>
                      <m:r>
                        <a:rPr lang="en-US" sz="4800" b="0" i="1" smtClean="0">
                          <a:latin typeface="Cambria Math" panose="02040503050406030204" pitchFamily="18" charset="0"/>
                        </a:rPr>
                        <m:t>𝑡</m:t>
                      </m:r>
                      <m:r>
                        <a:rPr lang="en-US" sz="4800" b="0" i="1" smtClean="0">
                          <a:latin typeface="Cambria Math" panose="02040503050406030204" pitchFamily="18" charset="0"/>
                        </a:rPr>
                        <m:t>)</m:t>
                      </m:r>
                    </m:oMath>
                  </m:oMathPara>
                </a14:m>
                <a:endParaRPr lang="en-US" sz="4800" dirty="0">
                  <a:latin typeface="Open Sans"/>
                </a:endParaRPr>
              </a:p>
            </p:txBody>
          </p:sp>
        </mc:Choice>
        <mc:Fallback>
          <p:sp>
            <p:nvSpPr>
              <p:cNvPr id="12" name="TextBox 12"/>
              <p:cNvSpPr txBox="1">
                <a:spLocks noRot="1" noChangeAspect="1" noMove="1" noResize="1" noEditPoints="1" noAdjustHandles="1" noChangeArrowheads="1" noChangeShapeType="1" noTextEdit="1"/>
              </p:cNvSpPr>
              <p:nvPr/>
            </p:nvSpPr>
            <p:spPr>
              <a:xfrm>
                <a:off x="1580847" y="6162829"/>
                <a:ext cx="12905533" cy="1423467"/>
              </a:xfrm>
              <a:prstGeom prst="rect">
                <a:avLst/>
              </a:prstGeom>
              <a:blipFill>
                <a:blip r:embed="rId9"/>
                <a:stretch>
                  <a:fillRect t="-9013" b="-858"/>
                </a:stretch>
              </a:blipFill>
            </p:spPr>
            <p:txBody>
              <a:bodyPr/>
              <a:lstStyle/>
              <a:p>
                <a:r>
                  <a:rPr lang="en-US">
                    <a:noFill/>
                  </a:rPr>
                  <a:t> </a:t>
                </a:r>
              </a:p>
            </p:txBody>
          </p:sp>
        </mc:Fallback>
      </mc:AlternateContent>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Mathematical</a:t>
            </a:r>
          </a:p>
          <a:p>
            <a:pPr>
              <a:lnSpc>
                <a:spcPts val="15000"/>
              </a:lnSpc>
            </a:pPr>
            <a:r>
              <a:rPr lang="en-US" sz="12500" spc="-125" dirty="0">
                <a:solidFill>
                  <a:srgbClr val="4B2E83"/>
                </a:solidFill>
                <a:latin typeface="Encode Sans Black" pitchFamily="2" charset="0"/>
              </a:rPr>
              <a:t>Model</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17</a:t>
            </a:fld>
            <a:endParaRPr lang="en-US" sz="3600" dirty="0"/>
          </a:p>
        </p:txBody>
      </p:sp>
      <p:pic>
        <p:nvPicPr>
          <p:cNvPr id="3" name="Picture 4">
            <a:extLst>
              <a:ext uri="{FF2B5EF4-FFF2-40B4-BE49-F238E27FC236}">
                <a16:creationId xmlns:a16="http://schemas.microsoft.com/office/drawing/2014/main" id="{CFD532E0-FDCF-1608-C002-441701BE09FB}"/>
              </a:ext>
            </a:extLst>
          </p:cNvPr>
          <p:cNvPicPr>
            <a:picLocks noChangeAspect="1"/>
          </p:cNvPicPr>
          <p:nvPr/>
        </p:nvPicPr>
        <p:blipFill>
          <a:blip r:embed="rId12"/>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15011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326466"/>
            <a:chOff x="0" y="-19049"/>
            <a:chExt cx="5421181" cy="1657454"/>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3"/>
                  <a:stretch>
                    <a:fillRect l="-2757" t="-3030" b="-9428"/>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18</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4" name="Group 19">
            <a:extLst>
              <a:ext uri="{FF2B5EF4-FFF2-40B4-BE49-F238E27FC236}">
                <a16:creationId xmlns:a16="http://schemas.microsoft.com/office/drawing/2014/main" id="{359CBC4A-2332-442A-3FBC-46CC0D4DACFC}"/>
              </a:ext>
            </a:extLst>
          </p:cNvPr>
          <p:cNvGrpSpPr/>
          <p:nvPr/>
        </p:nvGrpSpPr>
        <p:grpSpPr>
          <a:xfrm>
            <a:off x="10124747" y="4406763"/>
            <a:ext cx="6639253" cy="1408655"/>
            <a:chOff x="0" y="-19049"/>
            <a:chExt cx="5424890" cy="1003574"/>
          </a:xfrm>
        </p:grpSpPr>
        <p:sp>
          <p:nvSpPr>
            <p:cNvPr id="5" name="TextBox 20">
              <a:extLst>
                <a:ext uri="{FF2B5EF4-FFF2-40B4-BE49-F238E27FC236}">
                  <a16:creationId xmlns:a16="http://schemas.microsoft.com/office/drawing/2014/main" id="{4CF3F638-A869-7CFF-A850-7F64CB8E768D}"/>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xmlns:a14="http://schemas.microsoft.com/office/drawing/2010/main">
          <mc:Choice Requires="a14">
            <p:sp>
              <p:nvSpPr>
                <p:cNvPr id="6" name="TextBox 21">
                  <a:extLst>
                    <a:ext uri="{FF2B5EF4-FFF2-40B4-BE49-F238E27FC236}">
                      <a16:creationId xmlns:a16="http://schemas.microsoft.com/office/drawing/2014/main" id="{48714372-6E0A-F09C-D44A-8D25026A1A9B}"/>
                    </a:ext>
                  </a:extLst>
                </p:cNvPr>
                <p:cNvSpPr txBox="1"/>
                <p:nvPr/>
              </p:nvSpPr>
              <p:spPr>
                <a:xfrm>
                  <a:off x="3709" y="349965"/>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p:txBody>
            </p:sp>
          </mc:Choice>
          <mc:Fallback xmlns="">
            <p:sp>
              <p:nvSpPr>
                <p:cNvPr id="6" name="TextBox 21">
                  <a:extLst>
                    <a:ext uri="{FF2B5EF4-FFF2-40B4-BE49-F238E27FC236}">
                      <a16:creationId xmlns:a16="http://schemas.microsoft.com/office/drawing/2014/main" id="{48714372-6E0A-F09C-D44A-8D25026A1A9B}"/>
                    </a:ext>
                  </a:extLst>
                </p:cNvPr>
                <p:cNvSpPr txBox="1">
                  <a:spLocks noRot="1" noChangeAspect="1" noMove="1" noResize="1" noEditPoints="1" noAdjustHandles="1" noChangeArrowheads="1" noChangeShapeType="1" noTextEdit="1"/>
                </p:cNvSpPr>
                <p:nvPr/>
              </p:nvSpPr>
              <p:spPr>
                <a:xfrm>
                  <a:off x="3709" y="349965"/>
                  <a:ext cx="5421181" cy="634560"/>
                </a:xfrm>
                <a:prstGeom prst="rect">
                  <a:avLst/>
                </a:prstGeom>
                <a:blipFill>
                  <a:blip r:embed="rId5"/>
                  <a:stretch>
                    <a:fillRect l="-2757" t="-6164" b="-1986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8AC496F8-9235-7B61-039D-C51F6BE568AD}"/>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p:sp>
            <p:nvSpPr>
              <p:cNvPr id="7" name="Rectangle: Rounded Corners 6">
                <a:extLst>
                  <a:ext uri="{FF2B5EF4-FFF2-40B4-BE49-F238E27FC236}">
                    <a16:creationId xmlns:a16="http://schemas.microsoft.com/office/drawing/2014/main" id="{8AC496F8-9235-7B61-039D-C51F6BE568AD}"/>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15419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19</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2326466"/>
            <a:chOff x="0" y="-19049"/>
            <a:chExt cx="5421181" cy="1657454"/>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4"/>
                  <a:stretch>
                    <a:fillRect l="-2757" t="-3030" b="-9428"/>
                  </a:stretch>
                </a:blipFill>
              </p:spPr>
              <p:txBody>
                <a:bodyPr/>
                <a:lstStyle/>
                <a:p>
                  <a:r>
                    <a:rPr lang="en-US">
                      <a:noFill/>
                    </a:rPr>
                    <a:t> </a:t>
                  </a:r>
                </a:p>
              </p:txBody>
            </p:sp>
          </mc:Fallback>
        </mc:AlternateContent>
      </p:grpSp>
      <p:grpSp>
        <p:nvGrpSpPr>
          <p:cNvPr id="18" name="Group 19">
            <a:extLst>
              <a:ext uri="{FF2B5EF4-FFF2-40B4-BE49-F238E27FC236}">
                <a16:creationId xmlns:a16="http://schemas.microsoft.com/office/drawing/2014/main" id="{DB32CDB3-3B9E-0076-9BBF-63117312F00E}"/>
              </a:ext>
            </a:extLst>
          </p:cNvPr>
          <p:cNvGrpSpPr/>
          <p:nvPr/>
        </p:nvGrpSpPr>
        <p:grpSpPr>
          <a:xfrm>
            <a:off x="10124747" y="4406763"/>
            <a:ext cx="6639253" cy="3255314"/>
            <a:chOff x="0" y="-19049"/>
            <a:chExt cx="5424890" cy="2319197"/>
          </a:xfrm>
        </p:grpSpPr>
        <p:sp>
          <p:nvSpPr>
            <p:cNvPr id="19" name="TextBox 20">
              <a:extLst>
                <a:ext uri="{FF2B5EF4-FFF2-40B4-BE49-F238E27FC236}">
                  <a16:creationId xmlns:a16="http://schemas.microsoft.com/office/drawing/2014/main" id="{FA8346F1-317E-7C0C-B05F-FE35B02D8641}"/>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mc:Choice xmlns:a14="http://schemas.microsoft.com/office/drawing/2010/main" Requires="a14">
            <p:sp>
              <p:nvSpPr>
                <p:cNvPr id="20" name="TextBox 21">
                  <a:extLst>
                    <a:ext uri="{FF2B5EF4-FFF2-40B4-BE49-F238E27FC236}">
                      <a16:creationId xmlns:a16="http://schemas.microsoft.com/office/drawing/2014/main" id="{E69347B4-D5E8-579F-8197-189FEA1E74BF}"/>
                    </a:ext>
                  </a:extLst>
                </p:cNvPr>
                <p:cNvSpPr txBox="1"/>
                <p:nvPr/>
              </p:nvSpPr>
              <p:spPr>
                <a:xfrm>
                  <a:off x="3709" y="349965"/>
                  <a:ext cx="5421181" cy="195018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a:p>
                  <a:pPr marL="342900" indent="-342900">
                    <a:lnSpc>
                      <a:spcPts val="3550"/>
                    </a:lnSpc>
                    <a:spcBef>
                      <a:spcPct val="0"/>
                    </a:spcBef>
                    <a:buFont typeface="Arial" panose="020B0604020202020204" pitchFamily="34" charset="0"/>
                    <a:buChar char="•"/>
                  </a:pPr>
                  <a:r>
                    <a:rPr lang="en-US" sz="2500" dirty="0">
                      <a:latin typeface="Open Sans"/>
                    </a:rPr>
                    <a:t>Rational function approximation</a:t>
                  </a:r>
                </a:p>
                <a:p>
                  <a:pPr marL="800100" lvl="1" indent="-342900">
                    <a:lnSpc>
                      <a:spcPts val="3550"/>
                    </a:lnSpc>
                    <a:spcBef>
                      <a:spcPct val="0"/>
                    </a:spcBef>
                    <a:buFont typeface="Arial" panose="020B0604020202020204" pitchFamily="34" charset="0"/>
                    <a:buChar char="•"/>
                  </a:pPr>
                  <a:r>
                    <a:rPr lang="en-US" sz="2500" dirty="0">
                      <a:latin typeface="Open Sans"/>
                    </a:rPr>
                    <a:t>Roger Approximation</a:t>
                  </a:r>
                  <a:r>
                    <a:rPr lang="en-US" sz="2500" baseline="30000" dirty="0">
                      <a:latin typeface="Open Sans"/>
                    </a:rPr>
                    <a:t>3</a:t>
                  </a:r>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Lag constants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𝛽</m:t>
                          </m:r>
                        </m:e>
                        <m:sub>
                          <m:r>
                            <a:rPr lang="en-US" sz="2500" b="0" i="1" smtClean="0">
                              <a:latin typeface="Cambria Math" panose="02040503050406030204" pitchFamily="18" charset="0"/>
                            </a:rPr>
                            <m:t>𝑖</m:t>
                          </m:r>
                        </m:sub>
                      </m:sSub>
                    </m:oMath>
                  </a14:m>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Least-squares regression</a:t>
                  </a:r>
                </a:p>
              </p:txBody>
            </p:sp>
          </mc:Choice>
          <mc:Fallback>
            <p:sp>
              <p:nvSpPr>
                <p:cNvPr id="20" name="TextBox 21">
                  <a:extLst>
                    <a:ext uri="{FF2B5EF4-FFF2-40B4-BE49-F238E27FC236}">
                      <a16:creationId xmlns:a16="http://schemas.microsoft.com/office/drawing/2014/main" id="{E69347B4-D5E8-579F-8197-189FEA1E74BF}"/>
                    </a:ext>
                  </a:extLst>
                </p:cNvPr>
                <p:cNvSpPr txBox="1">
                  <a:spLocks noRot="1" noChangeAspect="1" noMove="1" noResize="1" noEditPoints="1" noAdjustHandles="1" noChangeArrowheads="1" noChangeShapeType="1" noTextEdit="1"/>
                </p:cNvSpPr>
                <p:nvPr/>
              </p:nvSpPr>
              <p:spPr>
                <a:xfrm>
                  <a:off x="3709" y="349965"/>
                  <a:ext cx="5421181" cy="1950183"/>
                </a:xfrm>
                <a:prstGeom prst="rect">
                  <a:avLst/>
                </a:prstGeom>
                <a:blipFill>
                  <a:blip r:embed="rId5"/>
                  <a:stretch>
                    <a:fillRect l="-2757" t="-2004" b="-57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𝑠</m:t>
                              </m:r>
                            </m:e>
                          </m:d>
                        </m:e>
                      </m:d>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0</m:t>
                              </m:r>
                            </m:sub>
                          </m:sSub>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𝑠</m:t>
                          </m:r>
                        </m:e>
                        <m:sup>
                          <m:r>
                            <a:rPr lang="en-US" sz="2400" b="0" i="1" smtClean="0">
                              <a:solidFill>
                                <a:schemeClr val="tx1"/>
                              </a:solidFill>
                              <a:latin typeface="Cambria Math" panose="02040503050406030204" pitchFamily="18" charset="0"/>
                            </a:rPr>
                            <m:t>2</m:t>
                          </m:r>
                        </m:sup>
                      </m:sSup>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𝑠</m:t>
                          </m:r>
                        </m:num>
                        <m:den>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en>
                      </m:f>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3</m:t>
                              </m:r>
                            </m:sub>
                          </m:sSub>
                        </m:e>
                      </m:d>
                      <m:r>
                        <a:rPr lang="en-US" sz="2400" b="0" i="1"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𝑠</m:t>
                          </m:r>
                        </m:num>
                        <m:den>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𝑁</m:t>
                              </m:r>
                            </m:sub>
                          </m:sSub>
                        </m:den>
                      </m:f>
                      <m:d>
                        <m:dPr>
                          <m:begChr m:val="["/>
                          <m:endChr m:val="]"/>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+2</m:t>
                              </m:r>
                            </m:sub>
                          </m:sSub>
                        </m:e>
                      </m:d>
                    </m:oMath>
                  </m:oMathPara>
                </a14:m>
                <a:endParaRPr lang="en-US" sz="40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3961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Agenda</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Overview</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FEM &amp; GVT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Wind Tunnel Testing</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Conclusion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Model Tuning &amp; Optimization</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a:t>
            </a:fld>
            <a:endParaRPr lang="en-US" sz="3600" dirty="0"/>
          </a:p>
        </p:txBody>
      </p:sp>
    </p:spTree>
    <p:extLst>
      <p:ext uri="{BB962C8B-B14F-4D97-AF65-F5344CB8AC3E}">
        <p14:creationId xmlns:p14="http://schemas.microsoft.com/office/powerpoint/2010/main" val="153388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20</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7504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Dynamics</a:t>
              </a:r>
            </a:p>
          </p:txBody>
        </p:sp>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State vector</a:t>
              </a:r>
            </a:p>
            <a:p>
              <a:pPr marL="800100" lvl="1" indent="-342900">
                <a:lnSpc>
                  <a:spcPts val="3550"/>
                </a:lnSpc>
                <a:spcBef>
                  <a:spcPct val="0"/>
                </a:spcBef>
                <a:buFont typeface="Arial" panose="020B0604020202020204" pitchFamily="34" charset="0"/>
                <a:buChar char="•"/>
              </a:pPr>
              <a:r>
                <a:rPr lang="en-US" sz="2500" dirty="0">
                  <a:latin typeface="Open Sans"/>
                </a:rPr>
                <a:t>position</a:t>
              </a:r>
            </a:p>
            <a:p>
              <a:pPr marL="800100" lvl="1" indent="-342900">
                <a:lnSpc>
                  <a:spcPts val="3550"/>
                </a:lnSpc>
                <a:spcBef>
                  <a:spcPct val="0"/>
                </a:spcBef>
                <a:buFont typeface="Arial" panose="020B0604020202020204" pitchFamily="34" charset="0"/>
                <a:buChar char="•"/>
              </a:pPr>
              <a:r>
                <a:rPr lang="en-US" sz="2500" dirty="0">
                  <a:latin typeface="Open Sans"/>
                </a:rPr>
                <a:t>velocity</a:t>
              </a:r>
            </a:p>
            <a:p>
              <a:pPr marL="800100" lvl="1" indent="-342900">
                <a:lnSpc>
                  <a:spcPts val="3550"/>
                </a:lnSpc>
                <a:spcBef>
                  <a:spcPct val="0"/>
                </a:spcBef>
                <a:buFont typeface="Arial" panose="020B0604020202020204" pitchFamily="34" charset="0"/>
                <a:buChar char="•"/>
              </a:pPr>
              <a:r>
                <a:rPr lang="en-US" sz="2500" dirty="0">
                  <a:latin typeface="Open Sans"/>
                </a:rPr>
                <a:t>lag terms</a:t>
              </a:r>
            </a:p>
            <a:p>
              <a:pPr marL="342900" indent="-342900">
                <a:lnSpc>
                  <a:spcPts val="3550"/>
                </a:lnSpc>
                <a:spcBef>
                  <a:spcPct val="0"/>
                </a:spcBef>
                <a:buFont typeface="Arial" panose="020B0604020202020204" pitchFamily="34" charset="0"/>
                <a:buChar char="•"/>
              </a:pPr>
              <a:r>
                <a:rPr lang="en-US" sz="2500" dirty="0">
                  <a:latin typeface="Open Sans"/>
                </a:rPr>
                <a:t>Reduce order of equations of motion to first-order </a:t>
              </a:r>
              <a:r>
                <a:rPr lang="en-US" sz="2500" dirty="0">
                  <a:latin typeface="Open Sans"/>
                  <a:sym typeface="Wingdings" panose="05000000000000000000" pitchFamily="2" charset="2"/>
                </a:rPr>
                <a:t> state-space model</a:t>
              </a:r>
              <a:endParaRPr lang="en-US" sz="2500" dirty="0">
                <a:latin typeface="Open Sans"/>
              </a:endParaRPr>
            </a:p>
          </p:txBody>
        </p:sp>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𝑟</m:t>
                              </m:r>
                            </m:e>
                          </m:acc>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𝑃</m:t>
                              </m:r>
                            </m:e>
                            <m:sub>
                              <m:r>
                                <a:rPr lang="en-US" sz="3200" b="0" i="1" smtClean="0">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+2</m:t>
                              </m:r>
                            </m:sub>
                          </m:sSub>
                        </m:e>
                      </m:d>
                      <m:f>
                        <m:fPr>
                          <m:ctrlPr>
                            <a:rPr lang="en-US" sz="3200" b="0" i="1" smtClean="0">
                              <a:solidFill>
                                <a:schemeClr val="tx1"/>
                              </a:solidFill>
                              <a:latin typeface="Cambria Math" panose="02040503050406030204" pitchFamily="18" charset="0"/>
                            </a:rPr>
                          </m:ctrlPr>
                        </m:fPr>
                        <m:num>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num>
                        <m:den>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𝛽</m:t>
                              </m:r>
                            </m:e>
                            <m:sub>
                              <m:r>
                                <a:rPr lang="en-US" sz="3200" b="0" i="1" smtClean="0">
                                  <a:solidFill>
                                    <a:schemeClr val="tx1"/>
                                  </a:solidFill>
                                  <a:latin typeface="Cambria Math" panose="02040503050406030204" pitchFamily="18" charset="0"/>
                                </a:rPr>
                                <m:t>𝑖</m:t>
                              </m:r>
                            </m:sub>
                          </m:sSub>
                        </m:den>
                      </m:f>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eqArr>
                            <m:eqArrPr>
                              <m:ctrlPr>
                                <a:rPr lang="en-US" sz="3200" b="0" i="1" smtClean="0">
                                  <a:solidFill>
                                    <a:schemeClr val="tx1"/>
                                  </a:solidFill>
                                  <a:latin typeface="Cambria Math" panose="02040503050406030204" pitchFamily="18" charset="0"/>
                                </a:rPr>
                              </m:ctrlPr>
                            </m:eqArr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r>
                                <a:rPr lang="en-US" sz="3200" b="0" i="1" smtClean="0">
                                  <a:solidFill>
                                    <a:schemeClr val="tx1"/>
                                  </a:solidFill>
                                  <a:latin typeface="Cambria Math" panose="02040503050406030204" pitchFamily="18" charset="0"/>
                                </a:rPr>
                                <m:t>𝑠</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1</m:t>
                                      </m:r>
                                    </m:sub>
                                  </m:sSub>
                                </m:e>
                              </m:acc>
                            </m:e>
                            <m:e>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𝑁</m:t>
                                      </m:r>
                                    </m:sub>
                                  </m:sSub>
                                </m:e>
                              </m:acc>
                            </m:e>
                          </m:eqArr>
                        </m:e>
                      </m:d>
                    </m:oMath>
                  </m:oMathPara>
                </a14:m>
                <a:endParaRPr lang="en-US" sz="3200" b="0" dirty="0">
                  <a:solidFill>
                    <a:schemeClr val="tx1"/>
                  </a:solidFill>
                </a:endParaRPr>
              </a:p>
              <a:p>
                <a:pPr algn="ctr"/>
                <a:endParaRPr lang="en-US" sz="3200" b="0" dirty="0">
                  <a:solidFill>
                    <a:schemeClr val="tx1"/>
                  </a:solidFill>
                </a:endParaRPr>
              </a:p>
              <a:p>
                <a:pPr algn="ctr"/>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𝑠</m:t>
                      </m:r>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𝐴</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𝐵</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e>
                        <m:sub>
                          <m:r>
                            <a:rPr lang="en-US" sz="3200" b="0" i="1" smtClean="0">
                              <a:solidFill>
                                <a:schemeClr val="tx1"/>
                              </a:solidFill>
                              <a:latin typeface="Cambria Math" panose="02040503050406030204" pitchFamily="18" charset="0"/>
                            </a:rPr>
                            <m:t>𝑝</m:t>
                          </m:r>
                        </m:sub>
                      </m:sSub>
                    </m:oMath>
                  </m:oMathPara>
                </a14:m>
                <a:endParaRPr lang="en-US" sz="32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15611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21</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950184"/>
                </a:xfrm>
                <a:prstGeom prst="rect">
                  <a:avLst/>
                </a:prstGeom>
                <a:blipFill>
                  <a:blip r:embed="rId4"/>
                  <a:stretch>
                    <a:fillRect l="-2757" t="-3341" r="-2390" b="-57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8253E550-6C63-A4B0-2244-BEBEE0A77E1E}"/>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1</m:t>
                              </m:r>
                            </m:sub>
                          </m:sSub>
                        </m:e>
                      </m:d>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𝑠</m:t>
                          </m:r>
                        </m:e>
                        <m:sup>
                          <m:r>
                            <a:rPr lang="en-US" sz="2800" b="0" i="1" smtClean="0">
                              <a:solidFill>
                                <a:schemeClr val="tx1"/>
                              </a:solidFill>
                              <a:latin typeface="Cambria Math" panose="02040503050406030204" pitchFamily="18" charset="0"/>
                            </a:rPr>
                            <m:t>2</m:t>
                          </m:r>
                        </m:sup>
                      </m:sSup>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r>
                                <a:rPr lang="en-US" sz="2800" b="0" i="1" smtClean="0">
                                  <a:solidFill>
                                    <a:schemeClr val="tx1"/>
                                  </a:solidFill>
                                  <a:latin typeface="Cambria Math" panose="02040503050406030204" pitchFamily="18" charset="0"/>
                                </a:rPr>
                                <m:t>𝑠</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𝑟</m:t>
                                      </m:r>
                                    </m:e>
                                  </m:acc>
                                </m:e>
                                <m:sub>
                                  <m:r>
                                    <a:rPr lang="en-US" sz="2800" b="0" i="1" smtClean="0">
                                      <a:solidFill>
                                        <a:schemeClr val="tx1"/>
                                      </a:solidFill>
                                      <a:latin typeface="Cambria Math" panose="02040503050406030204" pitchFamily="18" charset="0"/>
                                    </a:rPr>
                                    <m:t>1</m:t>
                                  </m:r>
                                </m:sub>
                              </m:sSub>
                            </m:e>
                            <m:e>
                              <m:r>
                                <a:rPr lang="en-US" sz="2800" b="0" i="1" smtClean="0">
                                  <a:solidFill>
                                    <a:schemeClr val="tx1"/>
                                  </a:solidFill>
                                  <a:latin typeface="Cambria Math" panose="02040503050406030204" pitchFamily="18" charset="0"/>
                                </a:rPr>
                                <m:t>⋮</m:t>
                              </m:r>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𝑝</m:t>
                          </m:r>
                        </m:sub>
                      </m:sSub>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oMath>
                  </m:oMathPara>
                </a14:m>
                <a:endParaRPr lang="en-US" sz="2800" b="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e>
                      </m:d>
                      <m:d>
                        <m:dPr>
                          <m:begChr m:val="["/>
                          <m:endChr m:val="]"/>
                          <m:ctrlPr>
                            <a:rPr lang="en-US" sz="2800" b="0" i="1" smtClean="0">
                              <a:solidFill>
                                <a:schemeClr val="tx1"/>
                              </a:solidFill>
                              <a:latin typeface="Cambria Math" panose="02040503050406030204" pitchFamily="18" charset="0"/>
                            </a:rPr>
                          </m:ctrlPr>
                        </m:dPr>
                        <m:e>
                          <m:m>
                            <m:mPr>
                              <m:mcs>
                                <m:mc>
                                  <m:mcPr>
                                    <m:count m:val="4"/>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r>
                                      <m:rPr>
                                        <m:brk m:alnAt="7"/>
                                      </m:rPr>
                                      <a:rPr lang="en-US" sz="2800" b="0" i="1" smtClean="0">
                                        <a:solidFill>
                                          <a:schemeClr val="tx1"/>
                                        </a:solidFill>
                                        <a:latin typeface="Cambria Math" panose="02040503050406030204" pitchFamily="18" charset="0"/>
                                      </a:rPr>
                                      <m:t>0</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r>
                                  <a:rPr lang="en-US" sz="2800" b="0" i="1" smtClean="0">
                                    <a:solidFill>
                                      <a:schemeClr val="tx1"/>
                                    </a:solidFill>
                                    <a:latin typeface="Cambria Math" panose="02040503050406030204" pitchFamily="18" charset="0"/>
                                  </a:rPr>
                                  <m:t>…</m:t>
                                </m:r>
                              </m:e>
                            </m:mr>
                          </m:m>
                        </m:e>
                      </m:d>
                      <m:d>
                        <m:dPr>
                          <m:ctrlPr>
                            <a:rPr lang="en-US" sz="2800" b="0" i="1"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𝐵</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𝑢</m:t>
                                  </m:r>
                                </m:e>
                              </m:acc>
                            </m:e>
                            <m:sub>
                              <m:r>
                                <a:rPr lang="en-US" sz="2800" i="1">
                                  <a:solidFill>
                                    <a:schemeClr val="tx1"/>
                                  </a:solidFill>
                                  <a:latin typeface="Cambria Math" panose="02040503050406030204" pitchFamily="18" charset="0"/>
                                </a:rPr>
                                <m:t>𝑝</m:t>
                              </m:r>
                            </m:sub>
                          </m:sSub>
                        </m:e>
                      </m:d>
                    </m:oMath>
                  </m:oMathPara>
                </a14:m>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𝑝𝑖𝑡𝑐h</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i="1">
                                <a:solidFill>
                                  <a:schemeClr val="tx1"/>
                                </a:solidFill>
                                <a:latin typeface="Cambria Math" panose="02040503050406030204" pitchFamily="18" charset="0"/>
                              </a:rPr>
                              <m:t>𝑎𝑐𝑐</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a14:m>
                <a:endParaRPr lang="en-US" sz="2800" dirty="0">
                  <a:solidFill>
                    <a:schemeClr val="tx1"/>
                  </a:solidFill>
                </a:endParaRPr>
              </a:p>
            </p:txBody>
          </p:sp>
        </mc:Choice>
        <mc:Fallback>
          <p:sp>
            <p:nvSpPr>
              <p:cNvPr id="5" name="Rectangle: Rounded Corners 4">
                <a:extLst>
                  <a:ext uri="{FF2B5EF4-FFF2-40B4-BE49-F238E27FC236}">
                    <a16:creationId xmlns:a16="http://schemas.microsoft.com/office/drawing/2014/main" id="{8253E550-6C63-A4B0-2244-BEBEE0A77E1E}"/>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9785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22</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1</m:t>
                              </m:r>
                            </m:sub>
                          </m:sSub>
                        </m:e>
                      </m:d>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m:oMathPara>
                </a14:m>
                <a:endParaRPr lang="en-US" sz="2800" b="0" dirty="0">
                  <a:solidFill>
                    <a:schemeClr val="tx1"/>
                  </a:solidFill>
                </a:endParaRPr>
              </a:p>
              <a:p>
                <a:pPr algn="ctr"/>
                <a:endParaRPr lang="en-US" sz="2800" b="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𝑦</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𝑀</m:t>
                              </m:r>
                            </m:e>
                            <m:sub>
                              <m:r>
                                <a:rPr lang="en-US" sz="2800" b="0" i="1" smtClean="0">
                                  <a:solidFill>
                                    <a:schemeClr val="tx1"/>
                                  </a:solidFill>
                                  <a:latin typeface="Cambria Math" panose="02040503050406030204" pitchFamily="18" charset="0"/>
                                </a:rPr>
                                <m:t>𝑥</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𝑧</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oMath>
                  </m:oMathPara>
                </a14:m>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/2</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𝜓</m:t>
                              </m:r>
                            </m:e>
                            <m:sub>
                              <m:r>
                                <a:rPr lang="en-US" sz="2800" i="1">
                                  <a:solidFill>
                                    <a:schemeClr val="tx1"/>
                                  </a:solidFill>
                                  <a:latin typeface="Cambria Math" panose="02040503050406030204" pitchFamily="18" charset="0"/>
                                </a:rPr>
                                <m:t>𝑠𝑡𝑟𝑎𝑖𝑛</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oMath>
                  </m:oMathPara>
                </a14:m>
                <a:endParaRPr lang="en-US" sz="2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0407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23</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𝑦</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1</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2</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3</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𝑠𝑡𝑟𝑎𝑖𝑛</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𝑝𝑖𝑡𝑐h</m:t>
                                  </m:r>
                                </m:sub>
                              </m:sSub>
                            </m:e>
                          </m:eqArr>
                        </m:e>
                      </m:d>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𝐶</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𝑥</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𝐷</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𝑢</m:t>
                              </m:r>
                            </m:e>
                          </m:acc>
                        </m:e>
                        <m:sub>
                          <m:r>
                            <a:rPr lang="en-US" sz="4800" b="0" i="1" smtClean="0">
                              <a:solidFill>
                                <a:schemeClr val="tx1"/>
                              </a:solidFill>
                              <a:latin typeface="Cambria Math" panose="02040503050406030204" pitchFamily="18" charset="0"/>
                            </a:rPr>
                            <m:t>𝑝</m:t>
                          </m:r>
                        </m:sub>
                      </m:sSub>
                    </m:oMath>
                  </m:oMathPara>
                </a14:m>
                <a:endParaRPr lang="en-US" sz="4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6682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r>
                        <a:rPr lang="en-US" sz="3200" b="0" i="1" dirty="0" smtClean="0">
                          <a:solidFill>
                            <a:schemeClr val="tx1"/>
                          </a:solidFill>
                          <a:latin typeface="Cambria Math" panose="02040503050406030204" pitchFamily="18" charset="0"/>
                        </a:rPr>
                        <m:t>=</m:t>
                      </m:r>
                      <m:d>
                        <m:dPr>
                          <m:begChr m:val="["/>
                          <m:endChr m:val="]"/>
                          <m:ctrlPr>
                            <a:rPr lang="en-US" sz="3200" b="0" i="1" dirty="0" smtClean="0">
                              <a:solidFill>
                                <a:schemeClr val="tx1"/>
                              </a:solidFill>
                              <a:latin typeface="Cambria Math" panose="02040503050406030204" pitchFamily="18" charset="0"/>
                            </a:rPr>
                          </m:ctrlPr>
                        </m:dPr>
                        <m:e>
                          <m:eqArr>
                            <m:eqArrPr>
                              <m:ctrlPr>
                                <a:rPr lang="en-US" sz="3200" b="0" i="1" dirty="0" smtClean="0">
                                  <a:solidFill>
                                    <a:schemeClr val="tx1"/>
                                  </a:solidFill>
                                  <a:latin typeface="Cambria Math" panose="02040503050406030204" pitchFamily="18" charset="0"/>
                                </a:rPr>
                              </m:ctrlPr>
                            </m:eqArrPr>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𝑎𝑐𝑡</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𝑝</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𝑠𝑒𝑛𝑠</m:t>
                                  </m:r>
                                </m:sub>
                              </m:sSub>
                            </m:e>
                          </m:eqArr>
                        </m:e>
                      </m:d>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𝑢</m:t>
                              </m:r>
                            </m:e>
                          </m:acc>
                        </m:e>
                        <m:sub>
                          <m:r>
                            <a:rPr lang="en-US" sz="3200" b="0" i="1" dirty="0" smtClean="0">
                              <a:solidFill>
                                <a:schemeClr val="tx1"/>
                              </a:solidFill>
                              <a:latin typeface="Cambria Math" panose="02040503050406030204" pitchFamily="18" charset="0"/>
                            </a:rPr>
                            <m:t>𝑎𝑐𝑡</m:t>
                          </m:r>
                        </m:sub>
                      </m:sSub>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𝑦</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𝑦</m:t>
                              </m:r>
                            </m:e>
                          </m:acc>
                        </m:e>
                        <m:sub>
                          <m:r>
                            <a:rPr lang="en-US" sz="3200" b="0" i="1" dirty="0" smtClean="0">
                              <a:solidFill>
                                <a:schemeClr val="tx1"/>
                              </a:solidFill>
                              <a:latin typeface="Cambria Math" panose="02040503050406030204" pitchFamily="18" charset="0"/>
                            </a:rPr>
                            <m:t>𝑠𝑒𝑛𝑠</m:t>
                          </m:r>
                        </m:sub>
                      </m:sSub>
                    </m:oMath>
                  </m:oMathPara>
                </a14:m>
                <a:endParaRPr lang="en-US" sz="32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24</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7" name="Group 8">
            <a:extLst>
              <a:ext uri="{FF2B5EF4-FFF2-40B4-BE49-F238E27FC236}">
                <a16:creationId xmlns:a16="http://schemas.microsoft.com/office/drawing/2014/main" id="{D26951C9-84D4-3518-5DC2-1AD5A973CC1F}"/>
              </a:ext>
            </a:extLst>
          </p:cNvPr>
          <p:cNvGrpSpPr/>
          <p:nvPr/>
        </p:nvGrpSpPr>
        <p:grpSpPr>
          <a:xfrm>
            <a:off x="9639835" y="1028700"/>
            <a:ext cx="7619465" cy="8229600"/>
            <a:chOff x="0" y="0"/>
            <a:chExt cx="1913890" cy="2067146"/>
          </a:xfrm>
        </p:grpSpPr>
        <p:sp>
          <p:nvSpPr>
            <p:cNvPr id="8" name="Freeform 9">
              <a:extLst>
                <a:ext uri="{FF2B5EF4-FFF2-40B4-BE49-F238E27FC236}">
                  <a16:creationId xmlns:a16="http://schemas.microsoft.com/office/drawing/2014/main" id="{75040EC6-292C-1316-BABD-670BE4881CF7}"/>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9" name="Group 19">
            <a:extLst>
              <a:ext uri="{FF2B5EF4-FFF2-40B4-BE49-F238E27FC236}">
                <a16:creationId xmlns:a16="http://schemas.microsoft.com/office/drawing/2014/main" id="{8883BF18-D693-939C-D3C8-00BD10751F10}"/>
              </a:ext>
            </a:extLst>
          </p:cNvPr>
          <p:cNvGrpSpPr/>
          <p:nvPr/>
        </p:nvGrpSpPr>
        <p:grpSpPr>
          <a:xfrm>
            <a:off x="10129286" y="1833034"/>
            <a:ext cx="6634714" cy="5327288"/>
            <a:chOff x="0" y="-19049"/>
            <a:chExt cx="5421181" cy="3795342"/>
          </a:xfrm>
        </p:grpSpPr>
        <p:sp>
          <p:nvSpPr>
            <p:cNvPr id="10" name="TextBox 20">
              <a:extLst>
                <a:ext uri="{FF2B5EF4-FFF2-40B4-BE49-F238E27FC236}">
                  <a16:creationId xmlns:a16="http://schemas.microsoft.com/office/drawing/2014/main" id="{59BBA92B-177A-537B-1086-AE964E973467}"/>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1" name="TextBox 21">
                  <a:extLst>
                    <a:ext uri="{FF2B5EF4-FFF2-40B4-BE49-F238E27FC236}">
                      <a16:creationId xmlns:a16="http://schemas.microsoft.com/office/drawing/2014/main" id="{652DE2D7-A81F-6534-FA09-D15ABACB9CF0}"/>
                    </a:ext>
                  </a:extLst>
                </p:cNvPr>
                <p:cNvSpPr txBox="1"/>
                <p:nvPr/>
              </p:nvSpPr>
              <p:spPr>
                <a:xfrm>
                  <a:off x="0" y="346445"/>
                  <a:ext cx="5421181" cy="342984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b="0" i="1" dirty="0">
                    <a:latin typeface="Cambria Math" panose="02040503050406030204" pitchFamily="18" charset="0"/>
                  </a:endParaRPr>
                </a:p>
                <a:p>
                  <a:pPr>
                    <a:lnSpc>
                      <a:spcPts val="3550"/>
                    </a:lnSpc>
                    <a:spcBef>
                      <a:spcPct val="0"/>
                    </a:spcBef>
                  </a:pPr>
                  <a:endParaRPr lang="en-US" sz="2500" b="0" i="1" dirty="0">
                    <a:latin typeface="Cambria Math" panose="02040503050406030204" pitchFamily="18" charset="0"/>
                  </a:endParaRPr>
                </a:p>
                <a:p>
                  <a:pPr>
                    <a:lnSpc>
                      <a:spcPts val="3550"/>
                    </a:lnSpc>
                    <a:spcBef>
                      <a:spcPts val="1800"/>
                    </a:spcBef>
                    <a:spcAft>
                      <a:spcPts val="1800"/>
                    </a:spcAft>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𝑦</m:t>
                        </m:r>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0</m:t>
                                  </m:r>
                                </m:e>
                                <m:e>
                                  <m:r>
                                    <a:rPr lang="en-US" sz="2500" b="0" i="1" smtClean="0">
                                      <a:latin typeface="Cambria Math" panose="02040503050406030204" pitchFamily="18" charset="0"/>
                                    </a:rPr>
                                    <m:t>1461</m:t>
                                  </m:r>
                                </m:e>
                              </m:mr>
                            </m:m>
                          </m:e>
                        </m:d>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1" name="TextBox 21">
                  <a:extLst>
                    <a:ext uri="{FF2B5EF4-FFF2-40B4-BE49-F238E27FC236}">
                      <a16:creationId xmlns:a16="http://schemas.microsoft.com/office/drawing/2014/main" id="{652DE2D7-A81F-6534-FA09-D15ABACB9CF0}"/>
                    </a:ext>
                  </a:extLst>
                </p:cNvPr>
                <p:cNvSpPr txBox="1">
                  <a:spLocks noRot="1" noChangeAspect="1" noMove="1" noResize="1" noEditPoints="1" noAdjustHandles="1" noChangeArrowheads="1" noChangeShapeType="1" noTextEdit="1"/>
                </p:cNvSpPr>
                <p:nvPr/>
              </p:nvSpPr>
              <p:spPr>
                <a:xfrm>
                  <a:off x="0" y="346445"/>
                  <a:ext cx="5421181" cy="3429848"/>
                </a:xfrm>
                <a:prstGeom prst="rect">
                  <a:avLst/>
                </a:prstGeom>
                <a:blipFill>
                  <a:blip r:embed="rId5"/>
                  <a:stretch>
                    <a:fillRect l="-2757" t="-1139" b="-2911"/>
                  </a:stretch>
                </a:blipFill>
              </p:spPr>
              <p:txBody>
                <a:bodyPr/>
                <a:lstStyle/>
                <a:p>
                  <a:r>
                    <a:rPr lang="en-US">
                      <a:noFill/>
                    </a:rPr>
                    <a:t> </a:t>
                  </a:r>
                </a:p>
              </p:txBody>
            </p:sp>
          </mc:Fallback>
        </mc:AlternateContent>
      </p:grpSp>
      <p:pic>
        <p:nvPicPr>
          <p:cNvPr id="19" name="Picture 18" descr="A screenshot of a computer&#10;&#10;Description automatically generated">
            <a:extLst>
              <a:ext uri="{FF2B5EF4-FFF2-40B4-BE49-F238E27FC236}">
                <a16:creationId xmlns:a16="http://schemas.microsoft.com/office/drawing/2014/main" id="{81F1DFB9-0C6F-E3CA-CDB0-25EC426725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20" name="Group 19">
            <a:extLst>
              <a:ext uri="{FF2B5EF4-FFF2-40B4-BE49-F238E27FC236}">
                <a16:creationId xmlns:a16="http://schemas.microsoft.com/office/drawing/2014/main" id="{33551E53-F814-E587-85B2-2E3749DE1562}"/>
              </a:ext>
            </a:extLst>
          </p:cNvPr>
          <p:cNvGrpSpPr/>
          <p:nvPr/>
        </p:nvGrpSpPr>
        <p:grpSpPr>
          <a:xfrm>
            <a:off x="10124747" y="7506976"/>
            <a:ext cx="6639253" cy="946990"/>
            <a:chOff x="0" y="-19049"/>
            <a:chExt cx="5424890" cy="674668"/>
          </a:xfrm>
        </p:grpSpPr>
        <p:sp>
          <p:nvSpPr>
            <p:cNvPr id="21" name="TextBox 20">
              <a:extLst>
                <a:ext uri="{FF2B5EF4-FFF2-40B4-BE49-F238E27FC236}">
                  <a16:creationId xmlns:a16="http://schemas.microsoft.com/office/drawing/2014/main" id="{4291EF98-65F1-6763-BC9E-29A743CFBE8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22" name="TextBox 21">
              <a:extLst>
                <a:ext uri="{FF2B5EF4-FFF2-40B4-BE49-F238E27FC236}">
                  <a16:creationId xmlns:a16="http://schemas.microsoft.com/office/drawing/2014/main" id="{DF881807-5BE7-0C5B-73EF-D162AA28E668}"/>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42377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m>
                            <m:mPr>
                              <m:mcs>
                                <m:mc>
                                  <m:mcPr>
                                    <m:count m:val="2"/>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m:rPr>
                                            <m:brk m:alnAt="7"/>
                                          </m:rPr>
                                          <a:rPr lang="en-US" sz="2800" b="0" i="1" smtClean="0">
                                            <a:solidFill>
                                              <a:schemeClr val="tx1"/>
                                            </a:solidFill>
                                            <a:latin typeface="Cambria Math" panose="02040503050406030204" pitchFamily="18" charset="0"/>
                                          </a:rPr>
                                          <m:t>𝐴</m:t>
                                        </m:r>
                                      </m:e>
                                      <m:sub>
                                        <m:r>
                                          <m:rPr>
                                            <m:brk m:alnAt="7"/>
                                          </m:rPr>
                                          <a:rPr lang="en-US" sz="2800" b="0" i="1" smtClean="0">
                                            <a:solidFill>
                                              <a:schemeClr val="tx1"/>
                                            </a:solidFill>
                                            <a:latin typeface="Cambria Math" panose="02040503050406030204" pitchFamily="18" charset="0"/>
                                          </a:rPr>
                                          <m:t>𝑎</m:t>
                                        </m:r>
                                        <m:r>
                                          <a:rPr lang="en-US" sz="2800" b="0" i="1" smtClean="0">
                                            <a:solidFill>
                                              <a:schemeClr val="tx1"/>
                                            </a:solidFill>
                                            <a:latin typeface="Cambria Math" panose="02040503050406030204" pitchFamily="18" charset="0"/>
                                          </a:rPr>
                                          <m:t>𝑐𝑡</m:t>
                                        </m:r>
                                      </m:sub>
                                    </m:sSub>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m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𝐶</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e>
                            </m:mr>
                          </m:m>
                        </m:e>
                      </m:d>
                      <m:d>
                        <m:dPr>
                          <m:begChr m:val="["/>
                          <m:endChr m:val="]"/>
                          <m:ctrlPr>
                            <a:rPr lang="en-US" sz="2800" i="1">
                              <a:solidFill>
                                <a:schemeClr val="tx1"/>
                              </a:solidFill>
                              <a:latin typeface="Cambria Math" panose="02040503050406030204" pitchFamily="18" charset="0"/>
                            </a:rPr>
                          </m:ctrlPr>
                        </m:dPr>
                        <m:e>
                          <m:eqArr>
                            <m:eqArrPr>
                              <m:ctrlPr>
                                <a:rPr lang="en-US" sz="2800" i="1" smtClean="0">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𝑎𝑐𝑡</m:t>
                                  </m:r>
                                </m:sub>
                              </m:sSub>
                            </m:e>
                            <m:e>
                              <m:sSub>
                                <m:sSubPr>
                                  <m:ctrlPr>
                                    <a:rPr lang="en-US" sz="2800" i="1" smtClean="0">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e>
                          </m:eqArr>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𝑎𝑐𝑡</m:t>
                          </m:r>
                        </m:sub>
                      </m:sSub>
                    </m:oMath>
                  </m:oMathPara>
                </a14:m>
                <a:endParaRPr lang="en-US" sz="2800" b="0" i="1" dirty="0">
                  <a:solidFill>
                    <a:schemeClr val="tx1"/>
                  </a:solidFill>
                  <a:latin typeface="Cambria Math" panose="02040503050406030204" pitchFamily="18" charset="0"/>
                </a:endParaRPr>
              </a:p>
              <a:p>
                <a:pPr algn="ctr"/>
                <a14:m>
                  <m:oMath xmlns:m="http://schemas.openxmlformats.org/officeDocument/2006/math">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𝑦</m:t>
                            </m:r>
                          </m:e>
                        </m:acc>
                      </m:e>
                      <m:sub>
                        <m:r>
                          <a:rPr lang="en-US" sz="2800" b="0" i="1" dirty="0" smtClean="0">
                            <a:solidFill>
                              <a:schemeClr val="tx1"/>
                            </a:solidFill>
                            <a:latin typeface="Cambria Math" panose="02040503050406030204" pitchFamily="18" charset="0"/>
                          </a:rPr>
                          <m:t>𝑝</m:t>
                        </m:r>
                      </m:sub>
                    </m:sSub>
                    <m:r>
                      <a:rPr lang="en-US" sz="2800" b="0" i="1" dirty="0" smtClean="0">
                        <a:solidFill>
                          <a:schemeClr val="tx1"/>
                        </a:solidFill>
                        <a:latin typeface="Cambria Math" panose="02040503050406030204" pitchFamily="18" charset="0"/>
                      </a:rPr>
                      <m:t>=</m:t>
                    </m:r>
                    <m:d>
                      <m:dPr>
                        <m:begChr m:val="["/>
                        <m:endChr m:val="]"/>
                        <m:ctrlPr>
                          <a:rPr lang="en-US" sz="2800" b="0" i="1" dirty="0" smtClean="0">
                            <a:solidFill>
                              <a:schemeClr val="tx1"/>
                            </a:solidFill>
                            <a:latin typeface="Cambria Math" panose="02040503050406030204" pitchFamily="18" charset="0"/>
                          </a:rPr>
                        </m:ctrlPr>
                      </m:dPr>
                      <m:e>
                        <m:m>
                          <m:mPr>
                            <m:mcs>
                              <m:mc>
                                <m:mcPr>
                                  <m:count m:val="2"/>
                                  <m:mcJc m:val="center"/>
                                </m:mcPr>
                              </m:mc>
                            </m:mcs>
                            <m:ctrlPr>
                              <a:rPr lang="en-US" sz="2800" b="0" i="1" dirty="0" smtClean="0">
                                <a:solidFill>
                                  <a:schemeClr val="tx1"/>
                                </a:solidFill>
                                <a:latin typeface="Cambria Math" panose="02040503050406030204" pitchFamily="18" charset="0"/>
                              </a:rPr>
                            </m:ctrlPr>
                          </m:mPr>
                          <m:mr>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𝐷</m:t>
                                      </m:r>
                                    </m:e>
                                    <m:sub>
                                      <m:r>
                                        <a:rPr lang="en-US" sz="2800" b="0" i="1" dirty="0" smtClean="0">
                                          <a:solidFill>
                                            <a:schemeClr val="tx1"/>
                                          </a:solidFill>
                                          <a:latin typeface="Cambria Math" panose="02040503050406030204" pitchFamily="18" charset="0"/>
                                        </a:rPr>
                                        <m:t>𝑝</m:t>
                                      </m:r>
                                    </m:sub>
                                  </m:sSub>
                                </m:e>
                              </m:d>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𝑎𝑐𝑡</m:t>
                                      </m:r>
                                    </m:sub>
                                  </m:sSub>
                                </m:e>
                              </m:d>
                            </m:e>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𝑝</m:t>
                                      </m:r>
                                    </m:sub>
                                  </m:sSub>
                                </m:e>
                              </m:d>
                            </m:e>
                          </m:mr>
                        </m:m>
                      </m:e>
                    </m:d>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dirty="0" smtClean="0">
                            <a:solidFill>
                              <a:schemeClr val="tx1"/>
                            </a:solidFill>
                            <a:latin typeface="Cambria Math" panose="02040503050406030204" pitchFamily="18" charset="0"/>
                          </a:rPr>
                          <m:t>𝑎𝑐𝑡</m:t>
                        </m:r>
                      </m:sub>
                    </m:sSub>
                  </m:oMath>
                </a14:m>
                <a:endParaRPr lang="en-US" sz="28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25</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62FD754-1458-6BF7-E978-77FDEFE34C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4" name="Group 8">
            <a:extLst>
              <a:ext uri="{FF2B5EF4-FFF2-40B4-BE49-F238E27FC236}">
                <a16:creationId xmlns:a16="http://schemas.microsoft.com/office/drawing/2014/main" id="{2E802A5F-057C-9779-4546-3579AA427B74}"/>
              </a:ext>
            </a:extLst>
          </p:cNvPr>
          <p:cNvGrpSpPr/>
          <p:nvPr/>
        </p:nvGrpSpPr>
        <p:grpSpPr>
          <a:xfrm>
            <a:off x="9639835" y="1028700"/>
            <a:ext cx="7619465" cy="8229600"/>
            <a:chOff x="0" y="0"/>
            <a:chExt cx="1913890" cy="2067146"/>
          </a:xfrm>
        </p:grpSpPr>
        <p:sp>
          <p:nvSpPr>
            <p:cNvPr id="5" name="Freeform 9">
              <a:extLst>
                <a:ext uri="{FF2B5EF4-FFF2-40B4-BE49-F238E27FC236}">
                  <a16:creationId xmlns:a16="http://schemas.microsoft.com/office/drawing/2014/main" id="{7EC9F5C4-755C-4D29-9DCD-AA3FB964BA9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5B11D1CD-7882-B6F4-E2F7-95FDC9F58ACB}"/>
              </a:ext>
            </a:extLst>
          </p:cNvPr>
          <p:cNvGrpSpPr/>
          <p:nvPr/>
        </p:nvGrpSpPr>
        <p:grpSpPr>
          <a:xfrm>
            <a:off x="10129286" y="1833034"/>
            <a:ext cx="6634714" cy="5558121"/>
            <a:chOff x="0" y="-19049"/>
            <a:chExt cx="5421181" cy="3959796"/>
          </a:xfrm>
        </p:grpSpPr>
        <p:sp>
          <p:nvSpPr>
            <p:cNvPr id="13" name="TextBox 20">
              <a:extLst>
                <a:ext uri="{FF2B5EF4-FFF2-40B4-BE49-F238E27FC236}">
                  <a16:creationId xmlns:a16="http://schemas.microsoft.com/office/drawing/2014/main" id="{443C2352-D2B5-7912-2B0A-7B30840C0D49}"/>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0B5DF5C2-B5D0-A4E3-A802-2D088DBF57D2}"/>
                    </a:ext>
                  </a:extLst>
                </p:cNvPr>
                <p:cNvSpPr txBox="1"/>
                <p:nvPr/>
              </p:nvSpPr>
              <p:spPr>
                <a:xfrm>
                  <a:off x="0" y="346445"/>
                  <a:ext cx="5421181" cy="359430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dirty="0">
                    <a:latin typeface="Open Sans"/>
                  </a:endParaRP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b="0" dirty="0">
                    <a:latin typeface="Open Sans"/>
                  </a:endParaRPr>
                </a:p>
                <a:p>
                  <a:pPr>
                    <a:lnSpc>
                      <a:spcPts val="3550"/>
                    </a:lnSpc>
                    <a:spcBef>
                      <a:spcPct val="0"/>
                    </a:spcBef>
                  </a:pPr>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4" name="TextBox 21">
                  <a:extLst>
                    <a:ext uri="{FF2B5EF4-FFF2-40B4-BE49-F238E27FC236}">
                      <a16:creationId xmlns:a16="http://schemas.microsoft.com/office/drawing/2014/main" id="{0B5DF5C2-B5D0-A4E3-A802-2D088DBF57D2}"/>
                    </a:ext>
                  </a:extLst>
                </p:cNvPr>
                <p:cNvSpPr txBox="1">
                  <a:spLocks noRot="1" noChangeAspect="1" noMove="1" noResize="1" noEditPoints="1" noAdjustHandles="1" noChangeArrowheads="1" noChangeShapeType="1" noTextEdit="1"/>
                </p:cNvSpPr>
                <p:nvPr/>
              </p:nvSpPr>
              <p:spPr>
                <a:xfrm>
                  <a:off x="0" y="346445"/>
                  <a:ext cx="5421181" cy="3594302"/>
                </a:xfrm>
                <a:prstGeom prst="rect">
                  <a:avLst/>
                </a:prstGeom>
                <a:blipFill>
                  <a:blip r:embed="rId6"/>
                  <a:stretch>
                    <a:fillRect l="-2757" t="-1088" b="-2781"/>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4F657576-5694-3101-6928-A139FEDAD919}"/>
              </a:ext>
            </a:extLst>
          </p:cNvPr>
          <p:cNvGrpSpPr/>
          <p:nvPr/>
        </p:nvGrpSpPr>
        <p:grpSpPr>
          <a:xfrm>
            <a:off x="10124747" y="7506976"/>
            <a:ext cx="6639253" cy="946990"/>
            <a:chOff x="0" y="-19049"/>
            <a:chExt cx="5424890" cy="674668"/>
          </a:xfrm>
        </p:grpSpPr>
        <p:sp>
          <p:nvSpPr>
            <p:cNvPr id="17" name="TextBox 16">
              <a:extLst>
                <a:ext uri="{FF2B5EF4-FFF2-40B4-BE49-F238E27FC236}">
                  <a16:creationId xmlns:a16="http://schemas.microsoft.com/office/drawing/2014/main" id="{A4100140-7DF5-0722-1656-6465806B2D33}"/>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18" name="TextBox 17">
              <a:extLst>
                <a:ext uri="{FF2B5EF4-FFF2-40B4-BE49-F238E27FC236}">
                  <a16:creationId xmlns:a16="http://schemas.microsoft.com/office/drawing/2014/main" id="{FC25EE51-03E0-59CA-EDB2-21490781A42C}"/>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3430975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Validate mathematical model</a:t>
            </a:r>
          </a:p>
          <a:p>
            <a:pPr marL="457200" lvl="0" indent="-457200">
              <a:lnSpc>
                <a:spcPts val="3692"/>
              </a:lnSpc>
              <a:spcBef>
                <a:spcPct val="0"/>
              </a:spcBef>
              <a:buFont typeface="Arial" panose="020B0604020202020204" pitchFamily="34" charset="0"/>
              <a:buChar char="•"/>
            </a:pPr>
            <a:r>
              <a:rPr lang="en-US" sz="2600" dirty="0">
                <a:latin typeface="Open Sans"/>
              </a:rPr>
              <a:t>Update mathematical model</a:t>
            </a:r>
          </a:p>
        </p:txBody>
      </p:sp>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Wind Tunnel Testing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26</a:t>
            </a:fld>
            <a:endParaRPr lang="en-US" sz="3600" dirty="0"/>
          </a:p>
        </p:txBody>
      </p:sp>
      <p:pic>
        <p:nvPicPr>
          <p:cNvPr id="3" name="Picture 4">
            <a:extLst>
              <a:ext uri="{FF2B5EF4-FFF2-40B4-BE49-F238E27FC236}">
                <a16:creationId xmlns:a16="http://schemas.microsoft.com/office/drawing/2014/main" id="{CCC75893-C10C-0207-D40D-9C2E10405C12}"/>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052005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496184"/>
            <a:chOff x="0" y="-19049"/>
            <a:chExt cx="5421181" cy="106593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Interface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412324"/>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Simulink Real-Time</a:t>
              </a:r>
            </a:p>
            <a:p>
              <a:pPr marL="342900" lvl="0" indent="-342900" algn="l">
                <a:lnSpc>
                  <a:spcPts val="3550"/>
                </a:lnSpc>
                <a:spcBef>
                  <a:spcPct val="0"/>
                </a:spcBef>
                <a:buFont typeface="Arial" panose="020B0604020202020204" pitchFamily="34" charset="0"/>
                <a:buChar char="•"/>
              </a:pPr>
              <a:r>
                <a:rPr lang="en-US" sz="2500" dirty="0">
                  <a:latin typeface="Open Sans"/>
                </a:rPr>
                <a:t>National Instruments DAQ</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27</a:t>
            </a:fld>
            <a:endParaRPr lang="en-US" sz="3600" dirty="0"/>
          </a:p>
        </p:txBody>
      </p:sp>
      <p:pic>
        <p:nvPicPr>
          <p:cNvPr id="3" name="Picture 4">
            <a:extLst>
              <a:ext uri="{FF2B5EF4-FFF2-40B4-BE49-F238E27FC236}">
                <a16:creationId xmlns:a16="http://schemas.microsoft.com/office/drawing/2014/main" id="{811C0C1B-34D0-EB17-BA32-FD0DDD9F2F55}"/>
              </a:ext>
            </a:extLst>
          </p:cNvPr>
          <p:cNvPicPr>
            <a:picLocks noChangeAspect="1"/>
          </p:cNvPicPr>
          <p:nvPr/>
        </p:nvPicPr>
        <p:blipFill>
          <a:blip r:embed="rId5"/>
          <a:srcRect/>
          <a:stretch>
            <a:fillRect/>
          </a:stretch>
        </p:blipFill>
        <p:spPr>
          <a:xfrm>
            <a:off x="11939447" y="9263296"/>
            <a:ext cx="6348553" cy="1023704"/>
          </a:xfrm>
          <a:prstGeom prst="rect">
            <a:avLst/>
          </a:prstGeom>
        </p:spPr>
      </p:pic>
      <p:grpSp>
        <p:nvGrpSpPr>
          <p:cNvPr id="7" name="Group 19">
            <a:extLst>
              <a:ext uri="{FF2B5EF4-FFF2-40B4-BE49-F238E27FC236}">
                <a16:creationId xmlns:a16="http://schemas.microsoft.com/office/drawing/2014/main" id="{4D6D6CB0-29EA-FA4F-F62F-CD85B291E0AB}"/>
              </a:ext>
            </a:extLst>
          </p:cNvPr>
          <p:cNvGrpSpPr/>
          <p:nvPr/>
        </p:nvGrpSpPr>
        <p:grpSpPr>
          <a:xfrm>
            <a:off x="10113383" y="4029368"/>
            <a:ext cx="6634714" cy="1559496"/>
            <a:chOff x="0" y="-19049"/>
            <a:chExt cx="5421181" cy="1111038"/>
          </a:xfrm>
        </p:grpSpPr>
        <p:sp>
          <p:nvSpPr>
            <p:cNvPr id="8" name="TextBox 20">
              <a:extLst>
                <a:ext uri="{FF2B5EF4-FFF2-40B4-BE49-F238E27FC236}">
                  <a16:creationId xmlns:a16="http://schemas.microsoft.com/office/drawing/2014/main" id="{1974627A-C248-42A1-873E-527FCF9E38E6}"/>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Conditions</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9" name="TextBox 21">
                  <a:extLst>
                    <a:ext uri="{FF2B5EF4-FFF2-40B4-BE49-F238E27FC236}">
                      <a16:creationId xmlns:a16="http://schemas.microsoft.com/office/drawing/2014/main" id="{57DEC5D1-FF9E-DF7E-4823-BDB42DABDB0A}"/>
                    </a:ext>
                  </a:extLst>
                </p:cNvPr>
                <p:cNvSpPr txBox="1"/>
                <p:nvPr/>
              </p:nvSpPr>
              <p:spPr>
                <a:xfrm>
                  <a:off x="0" y="457841"/>
                  <a:ext cx="5421181" cy="63414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𝑞</m:t>
                          </m:r>
                        </m:e>
                        <m:sub>
                          <m:r>
                            <a:rPr lang="en-US" sz="2500" b="0" i="1" smtClean="0">
                              <a:latin typeface="Cambria Math" panose="02040503050406030204" pitchFamily="18" charset="0"/>
                            </a:rPr>
                            <m:t>𝐷</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60,100,164,207,281,343</m:t>
                          </m:r>
                        </m:e>
                      </m:d>
                    </m:oMath>
                  </a14:m>
                  <a:r>
                    <a:rPr lang="en-US" sz="2500" dirty="0">
                      <a:latin typeface="Open Sans"/>
                    </a:rPr>
                    <a:t> Pa</a:t>
                  </a:r>
                </a:p>
                <a:p>
                  <a:pPr marL="342900"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𝑈</m:t>
                      </m:r>
                      <m:r>
                        <a:rPr lang="en-US" sz="2500" b="0" i="1" smtClean="0">
                          <a:latin typeface="Cambria Math" panose="02040503050406030204" pitchFamily="18" charset="0"/>
                        </a:rPr>
                        <m:t>≈{23,29,35,40,46,51}</m:t>
                      </m:r>
                    </m:oMath>
                  </a14:m>
                  <a:r>
                    <a:rPr lang="en-US" sz="2500" dirty="0">
                      <a:latin typeface="Open Sans"/>
                    </a:rPr>
                    <a:t> mph</a:t>
                  </a:r>
                </a:p>
              </p:txBody>
            </p:sp>
          </mc:Choice>
          <mc:Fallback>
            <p:sp>
              <p:nvSpPr>
                <p:cNvPr id="9" name="TextBox 21">
                  <a:extLst>
                    <a:ext uri="{FF2B5EF4-FFF2-40B4-BE49-F238E27FC236}">
                      <a16:creationId xmlns:a16="http://schemas.microsoft.com/office/drawing/2014/main" id="{57DEC5D1-FF9E-DF7E-4823-BDB42DABDB0A}"/>
                    </a:ext>
                  </a:extLst>
                </p:cNvPr>
                <p:cNvSpPr txBox="1">
                  <a:spLocks noRot="1" noChangeAspect="1" noMove="1" noResize="1" noEditPoints="1" noAdjustHandles="1" noChangeArrowheads="1" noChangeShapeType="1" noTextEdit="1"/>
                </p:cNvSpPr>
                <p:nvPr/>
              </p:nvSpPr>
              <p:spPr>
                <a:xfrm>
                  <a:off x="0" y="457841"/>
                  <a:ext cx="5421181" cy="634148"/>
                </a:xfrm>
                <a:prstGeom prst="rect">
                  <a:avLst/>
                </a:prstGeom>
                <a:blipFill>
                  <a:blip r:embed="rId6"/>
                  <a:stretch>
                    <a:fillRect l="-2665" t="-6164" b="-19863"/>
                  </a:stretch>
                </a:blipFill>
              </p:spPr>
              <p:txBody>
                <a:bodyPr/>
                <a:lstStyle/>
                <a:p>
                  <a:r>
                    <a:rPr lang="en-US">
                      <a:noFill/>
                    </a:rPr>
                    <a:t> </a:t>
                  </a:r>
                </a:p>
              </p:txBody>
            </p:sp>
          </mc:Fallback>
        </mc:AlternateContent>
      </p:grpSp>
      <p:pic>
        <p:nvPicPr>
          <p:cNvPr id="10" name="margeTunnel">
            <a:hlinkClick r:id="" action="ppaction://media"/>
            <a:extLst>
              <a:ext uri="{FF2B5EF4-FFF2-40B4-BE49-F238E27FC236}">
                <a16:creationId xmlns:a16="http://schemas.microsoft.com/office/drawing/2014/main" id="{F7378D93-9163-E6DE-4EB5-3A6A54B2F6E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4324" y="3329219"/>
            <a:ext cx="9601200" cy="5400675"/>
          </a:xfrm>
          <a:prstGeom prst="rect">
            <a:avLst/>
          </a:prstGeom>
        </p:spPr>
      </p:pic>
      <p:grpSp>
        <p:nvGrpSpPr>
          <p:cNvPr id="14" name="Group 19">
            <a:extLst>
              <a:ext uri="{FF2B5EF4-FFF2-40B4-BE49-F238E27FC236}">
                <a16:creationId xmlns:a16="http://schemas.microsoft.com/office/drawing/2014/main" id="{91436FB4-1781-437A-4B15-7AD3F118FA62}"/>
              </a:ext>
            </a:extLst>
          </p:cNvPr>
          <p:cNvGrpSpPr/>
          <p:nvPr/>
        </p:nvGrpSpPr>
        <p:grpSpPr>
          <a:xfrm>
            <a:off x="10113383" y="6432227"/>
            <a:ext cx="6634714" cy="2021739"/>
            <a:chOff x="0" y="-19049"/>
            <a:chExt cx="5421181" cy="1440356"/>
          </a:xfrm>
        </p:grpSpPr>
        <p:sp>
          <p:nvSpPr>
            <p:cNvPr id="18" name="TextBox 20">
              <a:extLst>
                <a:ext uri="{FF2B5EF4-FFF2-40B4-BE49-F238E27FC236}">
                  <a16:creationId xmlns:a16="http://schemas.microsoft.com/office/drawing/2014/main" id="{AAD1E2A3-0568-DCD3-66A9-FEE4169BE212}"/>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Test Plan</a:t>
              </a:r>
              <a:endParaRPr lang="en-US" sz="3500" dirty="0">
                <a:solidFill>
                  <a:srgbClr val="B7A57A"/>
                </a:solidFill>
                <a:latin typeface="Encode Sans Black" pitchFamily="2" charset="0"/>
              </a:endParaRPr>
            </a:p>
          </p:txBody>
        </p:sp>
        <p:sp>
          <p:nvSpPr>
            <p:cNvPr id="19" name="TextBox 21">
              <a:extLst>
                <a:ext uri="{FF2B5EF4-FFF2-40B4-BE49-F238E27FC236}">
                  <a16:creationId xmlns:a16="http://schemas.microsoft.com/office/drawing/2014/main" id="{D64B47DC-7E78-6CF2-3771-890CA81D62C0}"/>
                </a:ext>
              </a:extLst>
            </p:cNvPr>
            <p:cNvSpPr txBox="1"/>
            <p:nvPr/>
          </p:nvSpPr>
          <p:spPr>
            <a:xfrm>
              <a:off x="0" y="457841"/>
              <a:ext cx="5421181" cy="963466"/>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On-board control: frequency sweep</a:t>
              </a:r>
            </a:p>
            <a:p>
              <a:pPr marL="342900" indent="-342900">
                <a:lnSpc>
                  <a:spcPts val="3550"/>
                </a:lnSpc>
                <a:spcBef>
                  <a:spcPct val="0"/>
                </a:spcBef>
                <a:buFont typeface="Arial" panose="020B0604020202020204" pitchFamily="34" charset="0"/>
                <a:buChar char="•"/>
              </a:pPr>
              <a:r>
                <a:rPr lang="en-US" sz="2500" dirty="0">
                  <a:latin typeface="Open Sans"/>
                </a:rPr>
                <a:t>Gust vanes: doublet</a:t>
              </a:r>
            </a:p>
            <a:p>
              <a:pPr marL="342900" indent="-342900">
                <a:lnSpc>
                  <a:spcPts val="3550"/>
                </a:lnSpc>
                <a:spcBef>
                  <a:spcPct val="0"/>
                </a:spcBef>
                <a:buFont typeface="Arial" panose="020B0604020202020204" pitchFamily="34" charset="0"/>
                <a:buChar char="•"/>
              </a:pPr>
              <a:r>
                <a:rPr lang="en-US" sz="2500" dirty="0">
                  <a:latin typeface="Open Sans"/>
                </a:rPr>
                <a:t>Three runs for each input for each speed</a:t>
              </a:r>
            </a:p>
          </p:txBody>
        </p:sp>
      </p:grpSp>
    </p:spTree>
    <p:extLst>
      <p:ext uri="{BB962C8B-B14F-4D97-AF65-F5344CB8AC3E}">
        <p14:creationId xmlns:p14="http://schemas.microsoft.com/office/powerpoint/2010/main" val="12431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2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949508"/>
            <a:chOff x="0" y="-19049"/>
            <a:chExt cx="5421181" cy="3526199"/>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Postprocessing</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607995"/>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Truncation</a:t>
              </a:r>
            </a:p>
            <a:p>
              <a:pPr marL="342900" indent="-342900">
                <a:lnSpc>
                  <a:spcPts val="3550"/>
                </a:lnSpc>
                <a:spcBef>
                  <a:spcPct val="0"/>
                </a:spcBef>
                <a:buFont typeface="Arial" panose="020B0604020202020204" pitchFamily="34" charset="0"/>
                <a:buChar char="•"/>
              </a:pPr>
              <a:r>
                <a:rPr lang="en-US" sz="2500" dirty="0">
                  <a:latin typeface="Open Sans"/>
                </a:rPr>
                <a:t>Concatenation</a:t>
              </a:r>
            </a:p>
            <a:p>
              <a:pPr marL="342900"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r>
                <a:rPr lang="en-US" sz="3200" b="1" dirty="0">
                  <a:latin typeface="Open Sans"/>
                </a:rPr>
                <a:t>Filtering</a:t>
              </a:r>
            </a:p>
            <a:p>
              <a:pPr marL="800100" lvl="1" indent="-342900">
                <a:lnSpc>
                  <a:spcPts val="3550"/>
                </a:lnSpc>
                <a:spcBef>
                  <a:spcPct val="0"/>
                </a:spcBef>
                <a:buFont typeface="Arial" panose="020B0604020202020204" pitchFamily="34" charset="0"/>
                <a:buChar char="•"/>
              </a:pPr>
              <a:r>
                <a:rPr lang="en-US" sz="2500" dirty="0">
                  <a:latin typeface="Open Sans"/>
                </a:rPr>
                <a:t>Bandpass filter</a:t>
              </a:r>
            </a:p>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28</a:t>
            </a:fld>
            <a:endParaRPr lang="en-US" sz="3600" dirty="0"/>
          </a:p>
        </p:txBody>
      </p:sp>
      <p:pic>
        <p:nvPicPr>
          <p:cNvPr id="3" name="Picture 4">
            <a:extLst>
              <a:ext uri="{FF2B5EF4-FFF2-40B4-BE49-F238E27FC236}">
                <a16:creationId xmlns:a16="http://schemas.microsoft.com/office/drawing/2014/main" id="{64330CC0-6440-A3BE-8CE0-E7C88A55F63F}"/>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5" name="Picture 4" descr="A diagram of a sound wave&#10;&#10;Description automatically generated">
            <a:extLst>
              <a:ext uri="{FF2B5EF4-FFF2-40B4-BE49-F238E27FC236}">
                <a16:creationId xmlns:a16="http://schemas.microsoft.com/office/drawing/2014/main" id="{7E7F74A6-20EB-DF32-F11C-1768379F3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98" y="3355440"/>
            <a:ext cx="9144000" cy="4947719"/>
          </a:xfrm>
          <a:prstGeom prst="rect">
            <a:avLst/>
          </a:prstGeom>
        </p:spPr>
      </p:pic>
    </p:spTree>
    <p:extLst>
      <p:ext uri="{BB962C8B-B14F-4D97-AF65-F5344CB8AC3E}">
        <p14:creationId xmlns:p14="http://schemas.microsoft.com/office/powerpoint/2010/main" val="39248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29</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D4BE2665-A123-D396-CECE-70546FDC7247}"/>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7" name="Picture 16" descr="A graph of a graph&#10;&#10;Description automatically generated with medium confidence">
            <a:extLst>
              <a:ext uri="{FF2B5EF4-FFF2-40B4-BE49-F238E27FC236}">
                <a16:creationId xmlns:a16="http://schemas.microsoft.com/office/drawing/2014/main" id="{8FA76A53-00AD-93BB-DEB5-4135F7B8F5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4792" y="2599570"/>
            <a:ext cx="14038415" cy="6661228"/>
          </a:xfrm>
          <a:prstGeom prst="rect">
            <a:avLst/>
          </a:prstGeom>
        </p:spPr>
      </p:pic>
    </p:spTree>
    <p:extLst>
      <p:ext uri="{BB962C8B-B14F-4D97-AF65-F5344CB8AC3E}">
        <p14:creationId xmlns:p14="http://schemas.microsoft.com/office/powerpoint/2010/main" val="397285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AEROSERVO-</a:t>
              </a:r>
            </a:p>
            <a:p>
              <a:pPr marL="0" lvl="0" indent="0" algn="l">
                <a:lnSpc>
                  <a:spcPts val="4410"/>
                </a:lnSpc>
                <a:spcBef>
                  <a:spcPct val="0"/>
                </a:spcBef>
              </a:pPr>
              <a:r>
                <a:rPr lang="en-US" sz="3500" dirty="0">
                  <a:solidFill>
                    <a:srgbClr val="B7A57A"/>
                  </a:solidFill>
                  <a:latin typeface="Encode Sans Black" pitchFamily="2" charset="0"/>
                </a:rPr>
                <a:t>ELASTICITY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Structural Dynamics</a:t>
              </a:r>
            </a:p>
            <a:p>
              <a:pPr marL="342900" lvl="0" indent="-342900" algn="l">
                <a:lnSpc>
                  <a:spcPts val="3550"/>
                </a:lnSpc>
                <a:spcBef>
                  <a:spcPct val="0"/>
                </a:spcBef>
                <a:buFont typeface="Arial" panose="020B0604020202020204" pitchFamily="34" charset="0"/>
                <a:buChar char="•"/>
              </a:pPr>
              <a:r>
                <a:rPr lang="en-US" sz="2500" dirty="0">
                  <a:latin typeface="Open Sans"/>
                </a:rPr>
                <a:t>Aerodynamics</a:t>
              </a:r>
            </a:p>
            <a:p>
              <a:pPr marL="342900" lvl="0" indent="-342900" algn="l">
                <a:lnSpc>
                  <a:spcPts val="3550"/>
                </a:lnSpc>
                <a:spcBef>
                  <a:spcPct val="0"/>
                </a:spcBef>
                <a:buFont typeface="Arial" panose="020B0604020202020204" pitchFamily="34" charset="0"/>
                <a:buChar char="•"/>
              </a:pPr>
              <a:r>
                <a:rPr lang="en-US" sz="2500" dirty="0">
                  <a:latin typeface="Open Sans"/>
                </a:rPr>
                <a:t>Controls</a:t>
              </a:r>
            </a:p>
          </p:txBody>
        </p:sp>
      </p:grpSp>
      <p:grpSp>
        <p:nvGrpSpPr>
          <p:cNvPr id="16" name="Group 16"/>
          <p:cNvGrpSpPr/>
          <p:nvPr/>
        </p:nvGrpSpPr>
        <p:grpSpPr>
          <a:xfrm>
            <a:off x="12504204" y="3360499"/>
            <a:ext cx="4065886" cy="2605854"/>
            <a:chOff x="0" y="-19049"/>
            <a:chExt cx="5421181" cy="1856498"/>
          </a:xfrm>
        </p:grpSpPr>
        <p:sp>
          <p:nvSpPr>
            <p:cNvPr id="17" name="TextBox 17"/>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MODELING</a:t>
              </a:r>
            </a:p>
          </p:txBody>
        </p:sp>
        <p:sp>
          <p:nvSpPr>
            <p:cNvPr id="18" name="TextBox 18"/>
            <p:cNvSpPr txBox="1"/>
            <p:nvPr/>
          </p:nvSpPr>
          <p:spPr>
            <a:xfrm>
              <a:off x="0" y="899155"/>
              <a:ext cx="5421181" cy="938294"/>
            </a:xfrm>
            <a:prstGeom prst="rect">
              <a:avLst/>
            </a:prstGeom>
          </p:spPr>
          <p:txBody>
            <a:bodyPr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Physics-based model</a:t>
              </a:r>
            </a:p>
            <a:p>
              <a:pPr marL="342900" lvl="0" indent="-342900" algn="l">
                <a:lnSpc>
                  <a:spcPts val="3549"/>
                </a:lnSpc>
                <a:spcBef>
                  <a:spcPct val="0"/>
                </a:spcBef>
                <a:buFont typeface="Arial" panose="020B0604020202020204" pitchFamily="34" charset="0"/>
                <a:buChar char="•"/>
              </a:pPr>
              <a:r>
                <a:rPr lang="en-US" sz="2499" dirty="0">
                  <a:latin typeface="Open Sans"/>
                </a:rPr>
                <a:t>Required for active control</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6221412"/>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0" y="6225942"/>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9200" y="7369177"/>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D4C6D50-32F8-6E28-7D9D-DD4E3733BB3B}"/>
                  </a:ext>
                </a:extLst>
              </p:cNvPr>
              <p:cNvSpPr txBox="1"/>
              <p:nvPr/>
            </p:nvSpPr>
            <p:spPr>
              <a:xfrm>
                <a:off x="12942977" y="6184665"/>
                <a:ext cx="3188338" cy="1041311"/>
              </a:xfrm>
              <a:prstGeom prst="rect">
                <a:avLst/>
              </a:prstGeom>
              <a:noFill/>
            </p:spPr>
            <p:txBody>
              <a:bodyPr wrap="square">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𝑠</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𝐴</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𝐵</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oMath>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𝐶</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𝐷</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m:oMathPara>
                </a14:m>
                <a:endParaRPr lang="en-US" sz="1800" dirty="0">
                  <a:latin typeface="Open Sans"/>
                </a:endParaRPr>
              </a:p>
            </p:txBody>
          </p:sp>
        </mc:Choice>
        <mc:Fallback>
          <p:sp>
            <p:nvSpPr>
              <p:cNvPr id="46" name="TextBox 45">
                <a:extLst>
                  <a:ext uri="{FF2B5EF4-FFF2-40B4-BE49-F238E27FC236}">
                    <a16:creationId xmlns:a16="http://schemas.microsoft.com/office/drawing/2014/main" id="{FD4C6D50-32F8-6E28-7D9D-DD4E3733BB3B}"/>
                  </a:ext>
                </a:extLst>
              </p:cNvPr>
              <p:cNvSpPr txBox="1">
                <a:spLocks noRot="1" noChangeAspect="1" noMove="1" noResize="1" noEditPoints="1" noAdjustHandles="1" noChangeArrowheads="1" noChangeShapeType="1" noTextEdit="1"/>
              </p:cNvSpPr>
              <p:nvPr/>
            </p:nvSpPr>
            <p:spPr>
              <a:xfrm>
                <a:off x="12942977" y="6184665"/>
                <a:ext cx="3188338" cy="104131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89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Simple model does not yet match messy reality</a:t>
            </a:r>
          </a:p>
        </p:txBody>
      </p:sp>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Model Tuning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30</a:t>
            </a:fld>
            <a:endParaRPr lang="en-US" sz="3600" dirty="0"/>
          </a:p>
        </p:txBody>
      </p:sp>
      <p:pic>
        <p:nvPicPr>
          <p:cNvPr id="3" name="Picture 4">
            <a:extLst>
              <a:ext uri="{FF2B5EF4-FFF2-40B4-BE49-F238E27FC236}">
                <a16:creationId xmlns:a16="http://schemas.microsoft.com/office/drawing/2014/main" id="{D2FA4E2D-387C-C88A-B83B-8F5E8E506157}"/>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203050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31</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sp>
        <p:nvSpPr>
          <p:cNvPr id="19" name="TextBox 12">
            <a:extLst>
              <a:ext uri="{FF2B5EF4-FFF2-40B4-BE49-F238E27FC236}">
                <a16:creationId xmlns:a16="http://schemas.microsoft.com/office/drawing/2014/main" id="{FE702785-8B87-E26E-F919-D13521B5DEE5}"/>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20" name="Group 8">
            <a:extLst>
              <a:ext uri="{FF2B5EF4-FFF2-40B4-BE49-F238E27FC236}">
                <a16:creationId xmlns:a16="http://schemas.microsoft.com/office/drawing/2014/main" id="{13E8D61D-C78D-25B4-D146-7801AD2E395A}"/>
              </a:ext>
            </a:extLst>
          </p:cNvPr>
          <p:cNvGrpSpPr/>
          <p:nvPr/>
        </p:nvGrpSpPr>
        <p:grpSpPr>
          <a:xfrm>
            <a:off x="9639835" y="1028700"/>
            <a:ext cx="7619465" cy="8229600"/>
            <a:chOff x="0" y="0"/>
            <a:chExt cx="1913890" cy="2067146"/>
          </a:xfrm>
        </p:grpSpPr>
        <p:sp>
          <p:nvSpPr>
            <p:cNvPr id="21" name="Freeform 9">
              <a:extLst>
                <a:ext uri="{FF2B5EF4-FFF2-40B4-BE49-F238E27FC236}">
                  <a16:creationId xmlns:a16="http://schemas.microsoft.com/office/drawing/2014/main" id="{627CD9E4-00EB-17F9-1E84-7A4D59DAC3C5}"/>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28" name="Group 19">
            <a:extLst>
              <a:ext uri="{FF2B5EF4-FFF2-40B4-BE49-F238E27FC236}">
                <a16:creationId xmlns:a16="http://schemas.microsoft.com/office/drawing/2014/main" id="{E3642F52-E5C2-BAA4-881F-94DDC5C6F42B}"/>
              </a:ext>
            </a:extLst>
          </p:cNvPr>
          <p:cNvGrpSpPr/>
          <p:nvPr/>
        </p:nvGrpSpPr>
        <p:grpSpPr>
          <a:xfrm>
            <a:off x="10129286" y="1833034"/>
            <a:ext cx="6634714" cy="5411173"/>
            <a:chOff x="0" y="-19049"/>
            <a:chExt cx="5421181" cy="3855105"/>
          </a:xfrm>
        </p:grpSpPr>
        <p:sp>
          <p:nvSpPr>
            <p:cNvPr id="29" name="TextBox 20">
              <a:extLst>
                <a:ext uri="{FF2B5EF4-FFF2-40B4-BE49-F238E27FC236}">
                  <a16:creationId xmlns:a16="http://schemas.microsoft.com/office/drawing/2014/main" id="{B7C3F23E-C9FF-2E09-C419-70B966B579F4}"/>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Tuning Parameters</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0" name="TextBox 21">
                  <a:extLst>
                    <a:ext uri="{FF2B5EF4-FFF2-40B4-BE49-F238E27FC236}">
                      <a16:creationId xmlns:a16="http://schemas.microsoft.com/office/drawing/2014/main" id="{572B05BC-6B21-1FD9-1BBD-CF0B9FEBB5AB}"/>
                    </a:ext>
                  </a:extLst>
                </p:cNvPr>
                <p:cNvSpPr txBox="1"/>
                <p:nvPr/>
              </p:nvSpPr>
              <p:spPr>
                <a:xfrm>
                  <a:off x="0" y="899155"/>
                  <a:ext cx="5421181" cy="2936901"/>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First wing bending mode natural frequency</a:t>
                  </a:r>
                </a:p>
                <a:p>
                  <a:pPr marL="800100" lvl="1" indent="-342900">
                    <a:lnSpc>
                      <a:spcPts val="3550"/>
                    </a:lnSpc>
                    <a:spcBef>
                      <a:spcPct val="0"/>
                    </a:spcBef>
                    <a:buFont typeface="Arial" panose="020B0604020202020204" pitchFamily="34" charset="0"/>
                    <a:buChar char="•"/>
                  </a:pP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r>
                        <a:rPr lang="en-US" sz="2500" b="0" i="1" smtClean="0">
                          <a:latin typeface="Cambria Math" panose="02040503050406030204" pitchFamily="18" charset="0"/>
                        </a:rPr>
                        <m:t>≈1.41</m:t>
                      </m:r>
                    </m:oMath>
                  </a14:m>
                  <a:r>
                    <a:rPr lang="en-US" sz="2500" dirty="0">
                      <a:latin typeface="Open Sans"/>
                    </a:rPr>
                    <a:t> Hz</a:t>
                  </a:r>
                </a:p>
                <a:p>
                  <a:pPr marL="342900" indent="-342900">
                    <a:lnSpc>
                      <a:spcPts val="3550"/>
                    </a:lnSpc>
                    <a:spcBef>
                      <a:spcPct val="0"/>
                    </a:spcBef>
                    <a:buFont typeface="Arial" panose="020B0604020202020204" pitchFamily="34" charset="0"/>
                    <a:buChar char="•"/>
                  </a:pPr>
                  <a:r>
                    <a:rPr lang="en-US" sz="2500" dirty="0">
                      <a:latin typeface="Open Sans"/>
                    </a:rPr>
                    <a:t>Damping ratios</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r>
                        <a:rPr lang="en-US" sz="2500" b="0" i="1" smtClean="0">
                          <a:latin typeface="Cambria Math" panose="02040503050406030204" pitchFamily="18" charset="0"/>
                        </a:rPr>
                        <m:t>𝜁</m:t>
                      </m:r>
                      <m:r>
                        <a:rPr lang="en-US" sz="2500" b="0" i="1" smtClean="0">
                          <a:latin typeface="Cambria Math" panose="02040503050406030204" pitchFamily="18" charset="0"/>
                        </a:rPr>
                        <m:t>≤1</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Control effectiveness scaling</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r>
                        <m:rPr>
                          <m:nor/>
                        </m:rPr>
                        <a:rPr lang="en-US" sz="2500" b="0" i="0" smtClean="0">
                          <a:latin typeface="Open Sans" panose="020B0606030504020204" pitchFamily="34" charset="0"/>
                          <a:ea typeface="Open Sans" panose="020B0606030504020204" pitchFamily="34" charset="0"/>
                          <a:cs typeface="Open Sans" panose="020B0606030504020204" pitchFamily="34" charset="0"/>
                        </a:rPr>
                        <m:t>effectiveness</m:t>
                      </m:r>
                      <m:r>
                        <a:rPr lang="en-US" sz="2500" b="0" i="1" smtClean="0">
                          <a:latin typeface="Cambria Math" panose="02040503050406030204" pitchFamily="18" charset="0"/>
                        </a:rPr>
                        <m:t>≤1</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Roger approximation element-wise scaling</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0≤</m:t>
                      </m:r>
                    </m:oMath>
                  </a14:m>
                  <a:r>
                    <a:rPr lang="en-US" sz="2500" dirty="0">
                      <a:latin typeface="Open Sans"/>
                    </a:rPr>
                    <a:t> Roger scaling</a:t>
                  </a:r>
                </a:p>
              </p:txBody>
            </p:sp>
          </mc:Choice>
          <mc:Fallback>
            <p:sp>
              <p:nvSpPr>
                <p:cNvPr id="30" name="TextBox 21">
                  <a:extLst>
                    <a:ext uri="{FF2B5EF4-FFF2-40B4-BE49-F238E27FC236}">
                      <a16:creationId xmlns:a16="http://schemas.microsoft.com/office/drawing/2014/main" id="{572B05BC-6B21-1FD9-1BBD-CF0B9FEBB5AB}"/>
                    </a:ext>
                  </a:extLst>
                </p:cNvPr>
                <p:cNvSpPr txBox="1">
                  <a:spLocks noRot="1" noChangeAspect="1" noMove="1" noResize="1" noEditPoints="1" noAdjustHandles="1" noChangeArrowheads="1" noChangeShapeType="1" noTextEdit="1"/>
                </p:cNvSpPr>
                <p:nvPr/>
              </p:nvSpPr>
              <p:spPr>
                <a:xfrm>
                  <a:off x="0" y="899155"/>
                  <a:ext cx="5421181" cy="2936901"/>
                </a:xfrm>
                <a:prstGeom prst="rect">
                  <a:avLst/>
                </a:prstGeom>
                <a:blipFill>
                  <a:blip r:embed="rId4"/>
                  <a:stretch>
                    <a:fillRect l="-2757" t="-1331" r="-2665" b="-3698"/>
                  </a:stretch>
                </a:blipFill>
              </p:spPr>
              <p:txBody>
                <a:bodyPr/>
                <a:lstStyle/>
                <a:p>
                  <a:r>
                    <a:rPr lang="en-US">
                      <a:noFill/>
                    </a:rPr>
                    <a:t> </a:t>
                  </a:r>
                </a:p>
              </p:txBody>
            </p:sp>
          </mc:Fallback>
        </mc:AlternateContent>
      </p:grpSp>
      <p:pic>
        <p:nvPicPr>
          <p:cNvPr id="32" name="Picture 31" descr="A screenshot of a graph&#10;&#10;Description automatically generated">
            <a:extLst>
              <a:ext uri="{FF2B5EF4-FFF2-40B4-BE49-F238E27FC236}">
                <a16:creationId xmlns:a16="http://schemas.microsoft.com/office/drawing/2014/main" id="{84BE689D-B889-8868-04C6-BA81A09F2E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648" y="3258312"/>
            <a:ext cx="9144000" cy="5141976"/>
          </a:xfrm>
          <a:prstGeom prst="rect">
            <a:avLst/>
          </a:prstGeom>
        </p:spPr>
      </p:pic>
    </p:spTree>
    <p:extLst>
      <p:ext uri="{BB962C8B-B14F-4D97-AF65-F5344CB8AC3E}">
        <p14:creationId xmlns:p14="http://schemas.microsoft.com/office/powerpoint/2010/main" val="3209566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Hand Tuning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32</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7" name="Picture 6" descr="A graph of a variety of lines&#10;&#10;Description automatically generated with medium confidence">
            <a:extLst>
              <a:ext uri="{FF2B5EF4-FFF2-40B4-BE49-F238E27FC236}">
                <a16:creationId xmlns:a16="http://schemas.microsoft.com/office/drawing/2014/main" id="{9B72F196-AF00-4EBB-B680-2D868392A6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876" y="3258312"/>
            <a:ext cx="9144000" cy="5141976"/>
          </a:xfrm>
          <a:prstGeom prst="rect">
            <a:avLst/>
          </a:prstGeom>
        </p:spPr>
      </p:pic>
      <mc:AlternateContent xmlns:mc="http://schemas.openxmlformats.org/markup-compatibility/2006">
        <mc:Choice xmlns:a14="http://schemas.microsoft.com/office/drawing/2010/main" Requires="a14">
          <p:sp>
            <p:nvSpPr>
              <p:cNvPr id="9" name="TextBox 21">
                <a:extLst>
                  <a:ext uri="{FF2B5EF4-FFF2-40B4-BE49-F238E27FC236}">
                    <a16:creationId xmlns:a16="http://schemas.microsoft.com/office/drawing/2014/main" id="{2BB34304-3E61-F7D9-C5A0-5951253C0F58}"/>
                  </a:ext>
                </a:extLst>
              </p:cNvPr>
              <p:cNvSpPr txBox="1"/>
              <p:nvPr/>
            </p:nvSpPr>
            <p:spPr>
              <a:xfrm>
                <a:off x="10129286" y="3121860"/>
                <a:ext cx="6634714" cy="1352358"/>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Increase pitch damping significantly</a:t>
                </a:r>
              </a:p>
              <a:p>
                <a:pPr marL="342900" indent="-342900">
                  <a:lnSpc>
                    <a:spcPts val="3550"/>
                  </a:lnSpc>
                  <a:spcBef>
                    <a:spcPct val="0"/>
                  </a:spcBef>
                  <a:buFont typeface="Arial" panose="020B0604020202020204" pitchFamily="34" charset="0"/>
                  <a:buChar char="•"/>
                </a:pPr>
                <a:r>
                  <a:rPr lang="en-US" sz="2500" dirty="0">
                    <a:latin typeface="Open Sans"/>
                  </a:rPr>
                  <a:t>Decrease control surface effectiveness</a:t>
                </a:r>
              </a:p>
              <a:p>
                <a:pPr marL="342900" indent="-342900">
                  <a:lnSpc>
                    <a:spcPts val="3550"/>
                  </a:lnSpc>
                  <a:spcBef>
                    <a:spcPct val="0"/>
                  </a:spcBef>
                  <a:buFont typeface="Arial" panose="020B0604020202020204" pitchFamily="34" charset="0"/>
                  <a:buChar char="•"/>
                </a:pPr>
                <a:r>
                  <a:rPr lang="en-US" sz="2500" dirty="0">
                    <a:latin typeface="Open Sans"/>
                  </a:rPr>
                  <a:t>Adjust Roger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𝑃</m:t>
                        </m:r>
                      </m:e>
                    </m:d>
                  </m:oMath>
                </a14:m>
                <a:r>
                  <a:rPr lang="en-US" sz="2500" dirty="0">
                    <a:latin typeface="Open Sans"/>
                  </a:rPr>
                  <a:t> matrices</a:t>
                </a:r>
              </a:p>
            </p:txBody>
          </p:sp>
        </mc:Choice>
        <mc:Fallback>
          <p:sp>
            <p:nvSpPr>
              <p:cNvPr id="9" name="TextBox 21">
                <a:extLst>
                  <a:ext uri="{FF2B5EF4-FFF2-40B4-BE49-F238E27FC236}">
                    <a16:creationId xmlns:a16="http://schemas.microsoft.com/office/drawing/2014/main" id="{2BB34304-3E61-F7D9-C5A0-5951253C0F58}"/>
                  </a:ext>
                </a:extLst>
              </p:cNvPr>
              <p:cNvSpPr txBox="1">
                <a:spLocks noRot="1" noChangeAspect="1" noMove="1" noResize="1" noEditPoints="1" noAdjustHandles="1" noChangeArrowheads="1" noChangeShapeType="1" noTextEdit="1"/>
              </p:cNvSpPr>
              <p:nvPr/>
            </p:nvSpPr>
            <p:spPr>
              <a:xfrm>
                <a:off x="10129286" y="3121860"/>
                <a:ext cx="6634714" cy="1352358"/>
              </a:xfrm>
              <a:prstGeom prst="rect">
                <a:avLst/>
              </a:prstGeom>
              <a:blipFill>
                <a:blip r:embed="rId5"/>
                <a:stretch>
                  <a:fillRect l="-2757" t="-4054" b="-13063"/>
                </a:stretch>
              </a:blipFill>
            </p:spPr>
            <p:txBody>
              <a:bodyPr/>
              <a:lstStyle/>
              <a:p>
                <a:r>
                  <a:rPr lang="en-US">
                    <a:noFill/>
                  </a:rPr>
                  <a:t> </a:t>
                </a:r>
              </a:p>
            </p:txBody>
          </p:sp>
        </mc:Fallback>
      </mc:AlternateContent>
    </p:spTree>
    <p:extLst>
      <p:ext uri="{BB962C8B-B14F-4D97-AF65-F5344CB8AC3E}">
        <p14:creationId xmlns:p14="http://schemas.microsoft.com/office/powerpoint/2010/main" val="103632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3600" i="1" smtClean="0">
                              <a:solidFill>
                                <a:schemeClr val="tx1"/>
                              </a:solidFill>
                              <a:latin typeface="Cambria Math" panose="02040503050406030204" pitchFamily="18" charset="0"/>
                            </a:rPr>
                          </m:ctrlPr>
                        </m:funcPr>
                        <m:fName>
                          <m:limLow>
                            <m:limLowPr>
                              <m:ctrlPr>
                                <a:rPr lang="en-US" sz="3600" i="1" smtClean="0">
                                  <a:solidFill>
                                    <a:schemeClr val="tx1"/>
                                  </a:solidFill>
                                  <a:latin typeface="Cambria Math" panose="02040503050406030204" pitchFamily="18" charset="0"/>
                                </a:rPr>
                              </m:ctrlPr>
                            </m:limLowPr>
                            <m:e>
                              <m:r>
                                <m:rPr>
                                  <m:sty m:val="p"/>
                                </m:rPr>
                                <a:rPr lang="en-US" sz="3600" i="0" smtClean="0">
                                  <a:solidFill>
                                    <a:schemeClr val="tx1"/>
                                  </a:solidFill>
                                  <a:latin typeface="Cambria Math" panose="02040503050406030204" pitchFamily="18" charset="0"/>
                                </a:rPr>
                                <m:t>min</m:t>
                              </m:r>
                            </m:e>
                            <m:li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lim>
                          </m:limLow>
                        </m:fName>
                        <m:e>
                          <m:r>
                            <a:rPr lang="en-US" sz="3600" b="0" i="1" smtClean="0">
                              <a:solidFill>
                                <a:schemeClr val="tx1"/>
                              </a:solidFill>
                              <a:latin typeface="Cambria Math" panose="02040503050406030204" pitchFamily="18" charset="0"/>
                            </a:rPr>
                            <m:t>𝐹</m:t>
                          </m:r>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e>
                      </m:func>
                      <m:r>
                        <a:rPr lang="en-US" sz="3600" b="0" i="1"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s</m:t>
                      </m:r>
                      <m:r>
                        <m:rPr>
                          <m:nor/>
                        </m:rPr>
                        <a:rPr lang="en-US" sz="3600" b="0" i="0"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t</m:t>
                      </m:r>
                      <m:r>
                        <m:rPr>
                          <m:nor/>
                        </m:rPr>
                        <a:rPr lang="en-US" sz="3600" b="0" i="0" smtClean="0">
                          <a:solidFill>
                            <a:schemeClr val="tx1"/>
                          </a:solidFill>
                          <a:latin typeface="Cambria Math" panose="02040503050406030204" pitchFamily="18" charset="0"/>
                        </a:rPr>
                        <m:t>.</m:t>
                      </m:r>
                    </m:oMath>
                  </m:oMathPara>
                </a14:m>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𝑚𝑖𝑛</m:t>
                          </m:r>
                        </m:sub>
                      </m:sSub>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𝑚𝑎𝑥</m:t>
                          </m:r>
                        </m:sub>
                      </m:sSub>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𝐹</m:t>
                      </m:r>
                      <m:d>
                        <m:dPr>
                          <m:ctrlPr>
                            <a:rPr lang="en-US" sz="3600" b="0" i="1" smtClean="0">
                              <a:solidFill>
                                <a:schemeClr val="tx1"/>
                              </a:solidFill>
                              <a:latin typeface="Cambria Math" panose="02040503050406030204" pitchFamily="18" charset="0"/>
                            </a:rPr>
                          </m:ctrlPr>
                        </m:d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𝜆</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mag</m:t>
                          </m:r>
                        </m:sub>
                      </m:sSub>
                      <m:r>
                        <a:rPr lang="en-US" sz="3600" b="0" i="1" smtClean="0">
                          <a:solidFill>
                            <a:schemeClr val="tx1"/>
                          </a:solidFill>
                          <a:latin typeface="Cambria Math" panose="02040503050406030204" pitchFamily="18" charset="0"/>
                        </a:rPr>
                        <m:t>+</m:t>
                      </m:r>
                      <m:f>
                        <m:fPr>
                          <m:ctrlPr>
                            <a:rPr lang="en-US" sz="3600" b="0" i="1" smtClean="0">
                              <a:solidFill>
                                <a:schemeClr val="tx1"/>
                              </a:solidFill>
                              <a:latin typeface="Cambria Math" panose="02040503050406030204" pitchFamily="18" charset="0"/>
                            </a:rPr>
                          </m:ctrlPr>
                        </m:fPr>
                        <m:num>
                          <m:r>
                            <a:rPr lang="en-US" sz="3600" b="0" i="1" smtClean="0">
                              <a:solidFill>
                                <a:schemeClr val="tx1"/>
                              </a:solidFill>
                              <a:latin typeface="Cambria Math" panose="02040503050406030204" pitchFamily="18" charset="0"/>
                            </a:rPr>
                            <m:t>1</m:t>
                          </m:r>
                        </m:num>
                        <m:den>
                          <m:r>
                            <a:rPr lang="en-US" sz="3600" b="0" i="1" smtClean="0">
                              <a:solidFill>
                                <a:schemeClr val="tx1"/>
                              </a:solidFill>
                              <a:latin typeface="Cambria Math" panose="02040503050406030204" pitchFamily="18" charset="0"/>
                            </a:rPr>
                            <m:t>𝜆</m:t>
                          </m:r>
                        </m:den>
                      </m:f>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phase</m:t>
                          </m:r>
                        </m:sub>
                      </m:sSub>
                    </m:oMath>
                  </m:oMathPara>
                </a14:m>
                <a:endParaRPr lang="en-US" sz="3600" dirty="0">
                  <a:solidFill>
                    <a:schemeClr val="tx1"/>
                  </a:solidFill>
                </a:endParaRPr>
              </a:p>
              <a:p>
                <a:pPr algn="ctr"/>
                <a:endParaRPr lang="en-US" sz="3600" dirty="0">
                  <a:solidFill>
                    <a:schemeClr val="tx1"/>
                  </a:solidFill>
                </a:endParaRPr>
              </a:p>
              <a:p>
                <a:pPr algn="ctr"/>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𝑚𝑎𝑔</m:t>
                          </m:r>
                        </m:sub>
                      </m:sSub>
                      <m:r>
                        <a:rPr lang="en-US" sz="2400" b="0" i="1" smtClean="0">
                          <a:solidFill>
                            <a:schemeClr val="tx1"/>
                          </a:solidFill>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𝑈</m:t>
                          </m:r>
                        </m:sub>
                        <m:sup/>
                        <m:e>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𝑖𝑛𝑝𝑢𝑡𝑠</m:t>
                              </m:r>
                            </m:sub>
                            <m:sup/>
                            <m:e>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𝑜𝑢𝑡𝑝𝑢𝑡𝑠</m:t>
                                  </m:r>
                                </m:sub>
                                <m:sup/>
                                <m:e>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𝜔</m:t>
                                      </m:r>
                                    </m:sub>
                                    <m:sup/>
                                    <m:e>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num>
                                        <m:den>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den>
                                      </m:f>
                                    </m:e>
                                  </m:nary>
                                </m:e>
                              </m:nary>
                            </m:e>
                          </m:nary>
                        </m:e>
                      </m:nary>
                    </m:oMath>
                  </m:oMathPara>
                </a14:m>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𝑝h𝑎𝑠𝑒</m:t>
                          </m:r>
                        </m:sub>
                      </m:sSub>
                      <m:r>
                        <a:rPr lang="en-US" sz="2400" b="0" i="1" smtClean="0">
                          <a:solidFill>
                            <a:schemeClr val="tx1"/>
                          </a:solidFill>
                          <a:latin typeface="Cambria Math" panose="02040503050406030204" pitchFamily="18" charset="0"/>
                        </a:rPr>
                        <m:t>=</m:t>
                      </m:r>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𝑈</m:t>
                          </m:r>
                        </m:sub>
                        <m:sup/>
                        <m:e>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𝑛𝑝𝑢𝑡</m:t>
                              </m:r>
                              <m:r>
                                <a:rPr lang="en-US" sz="2400" b="0" i="1" smtClean="0">
                                  <a:solidFill>
                                    <a:schemeClr val="tx1"/>
                                  </a:solidFill>
                                  <a:latin typeface="Cambria Math" panose="02040503050406030204" pitchFamily="18" charset="0"/>
                                </a:rPr>
                                <m:t>𝑠</m:t>
                              </m:r>
                            </m:sub>
                            <m:sup/>
                            <m:e>
                              <m:nary>
                                <m:naryPr>
                                  <m:chr m:val="∑"/>
                                  <m:supHide m:val="on"/>
                                  <m:ctrlPr>
                                    <a:rPr lang="en-US" sz="2400" i="1">
                                      <a:solidFill>
                                        <a:schemeClr val="tx1"/>
                                      </a:solidFill>
                                      <a:latin typeface="Cambria Math" panose="02040503050406030204" pitchFamily="18" charset="0"/>
                                    </a:rPr>
                                  </m:ctrlPr>
                                </m:naryPr>
                                <m:sub>
                                  <m:r>
                                    <m:rPr>
                                      <m:brk m:alnAt="7"/>
                                    </m:rPr>
                                    <a:rPr lang="en-US" sz="2400" i="1">
                                      <a:solidFill>
                                        <a:schemeClr val="tx1"/>
                                      </a:solidFill>
                                      <a:latin typeface="Cambria Math" panose="02040503050406030204" pitchFamily="18" charset="0"/>
                                    </a:rPr>
                                    <m:t>𝑜</m:t>
                                  </m:r>
                                  <m:r>
                                    <a:rPr lang="en-US" sz="2400" i="1">
                                      <a:solidFill>
                                        <a:schemeClr val="tx1"/>
                                      </a:solidFill>
                                      <a:latin typeface="Cambria Math" panose="02040503050406030204" pitchFamily="18" charset="0"/>
                                    </a:rPr>
                                    <m:t>𝑢𝑡𝑝𝑢𝑡</m:t>
                                  </m:r>
                                  <m:r>
                                    <a:rPr lang="en-US" sz="2400" b="0" i="1" smtClean="0">
                                      <a:solidFill>
                                        <a:schemeClr val="tx1"/>
                                      </a:solidFill>
                                      <a:latin typeface="Cambria Math" panose="02040503050406030204" pitchFamily="18" charset="0"/>
                                    </a:rPr>
                                    <m:t>𝑠</m:t>
                                  </m:r>
                                </m:sub>
                                <m:sup/>
                                <m:e>
                                  <m:nary>
                                    <m:naryPr>
                                      <m:chr m:val="∑"/>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𝜔</m:t>
                                      </m:r>
                                    </m:sub>
                                    <m:sup/>
                                    <m:e>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m:rPr>
                                          <m:nor/>
                                        </m:rPr>
                                        <a:rPr lang="en-US" sz="2400" dirty="0">
                                          <a:solidFill>
                                            <a:schemeClr val="tx1"/>
                                          </a:solidFill>
                                        </a:rPr>
                                        <m:t> </m:t>
                                      </m:r>
                                    </m:e>
                                  </m:nary>
                                </m:e>
                              </m:nary>
                            </m:e>
                          </m:nary>
                        </m:e>
                      </m:nary>
                    </m:oMath>
                  </m:oMathPara>
                </a14:m>
                <a:endParaRPr lang="en-US" sz="2400" dirty="0">
                  <a:solidFill>
                    <a:schemeClr val="tx1"/>
                  </a:solidFill>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Optimization</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33</a:t>
            </a:fld>
            <a:endParaRPr lang="en-US" sz="3600" dirty="0"/>
          </a:p>
        </p:txBody>
      </p:sp>
      <p:pic>
        <p:nvPicPr>
          <p:cNvPr id="3" name="Picture 4">
            <a:extLst>
              <a:ext uri="{FF2B5EF4-FFF2-40B4-BE49-F238E27FC236}">
                <a16:creationId xmlns:a16="http://schemas.microsoft.com/office/drawing/2014/main" id="{6A510A4B-D64F-086E-70C7-4B5D7B6EE6B6}"/>
              </a:ext>
            </a:extLst>
          </p:cNvPr>
          <p:cNvPicPr>
            <a:picLocks noChangeAspect="1"/>
          </p:cNvPicPr>
          <p:nvPr/>
        </p:nvPicPr>
        <p:blipFill>
          <a:blip r:embed="rId4"/>
          <a:srcRect/>
          <a:stretch>
            <a:fillRect/>
          </a:stretch>
        </p:blipFill>
        <p:spPr>
          <a:xfrm>
            <a:off x="11939447" y="9263296"/>
            <a:ext cx="6348553" cy="1023704"/>
          </a:xfrm>
          <a:prstGeom prst="rect">
            <a:avLst/>
          </a:prstGeom>
        </p:spPr>
      </p:pic>
      <mc:AlternateContent xmlns:mc="http://schemas.openxmlformats.org/markup-compatibility/2006">
        <mc:Choice xmlns:a14="http://schemas.microsoft.com/office/drawing/2010/main" Requires="a14">
          <p:sp>
            <p:nvSpPr>
              <p:cNvPr id="4" name="TextBox 21">
                <a:extLst>
                  <a:ext uri="{FF2B5EF4-FFF2-40B4-BE49-F238E27FC236}">
                    <a16:creationId xmlns:a16="http://schemas.microsoft.com/office/drawing/2014/main" id="{7FCE4A5F-C94A-4D16-609C-34B598FD2D86}"/>
                  </a:ext>
                </a:extLst>
              </p:cNvPr>
              <p:cNvSpPr txBox="1"/>
              <p:nvPr/>
            </p:nvSpPr>
            <p:spPr>
              <a:xfrm>
                <a:off x="10129286" y="3121860"/>
                <a:ext cx="6634714" cy="3660682"/>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Gradient-based optimization</a:t>
                </a:r>
              </a:p>
              <a:p>
                <a:pPr marL="800100" lvl="1" indent="-342900">
                  <a:lnSpc>
                    <a:spcPts val="3550"/>
                  </a:lnSpc>
                  <a:spcBef>
                    <a:spcPct val="0"/>
                  </a:spcBef>
                  <a:buFont typeface="Arial" panose="020B0604020202020204" pitchFamily="34" charset="0"/>
                  <a:buChar char="•"/>
                </a:pPr>
                <a:r>
                  <a:rPr lang="en-US" sz="2500" dirty="0">
                    <a:latin typeface="Open Sans"/>
                  </a:rPr>
                  <a:t>MATLAB Optimization Toolbox </a:t>
                </a:r>
                <a:r>
                  <a:rPr lang="en-US" sz="2500" dirty="0" err="1">
                    <a:latin typeface="Consolas" panose="020B0609020204030204" pitchFamily="49" charset="0"/>
                  </a:rPr>
                  <a:t>fmincon</a:t>
                </a:r>
                <a:endParaRPr lang="en-US" sz="2500" dirty="0">
                  <a:latin typeface="Consolas" panose="020B0609020204030204" pitchFamily="49" charset="0"/>
                </a:endParaRPr>
              </a:p>
              <a:p>
                <a:pPr marL="342900" indent="-342900">
                  <a:lnSpc>
                    <a:spcPts val="3550"/>
                  </a:lnSpc>
                  <a:spcBef>
                    <a:spcPct val="0"/>
                  </a:spcBef>
                  <a:buFont typeface="Arial" panose="020B0604020202020204" pitchFamily="34" charset="0"/>
                  <a:buChar char="•"/>
                </a:pPr>
                <a:r>
                  <a:rPr lang="en-US" sz="2500" dirty="0">
                    <a:latin typeface="Open Sans"/>
                  </a:rPr>
                  <a:t>Objective function: minimize error</a:t>
                </a:r>
              </a:p>
              <a:p>
                <a:pPr marL="800100" lvl="1" indent="-342900">
                  <a:lnSpc>
                    <a:spcPts val="3550"/>
                  </a:lnSpc>
                  <a:spcBef>
                    <a:spcPct val="0"/>
                  </a:spcBef>
                  <a:buFont typeface="Arial" panose="020B0604020202020204" pitchFamily="34" charset="0"/>
                  <a:buChar char="•"/>
                </a:pPr>
                <a:r>
                  <a:rPr lang="en-US" sz="2500" dirty="0">
                    <a:latin typeface="Open Sans"/>
                  </a:rPr>
                  <a:t>across all speeds</a:t>
                </a:r>
              </a:p>
              <a:p>
                <a:pPr marL="800100" lvl="1" indent="-342900">
                  <a:lnSpc>
                    <a:spcPts val="3550"/>
                  </a:lnSpc>
                  <a:spcBef>
                    <a:spcPct val="0"/>
                  </a:spcBef>
                  <a:buFont typeface="Arial" panose="020B0604020202020204" pitchFamily="34" charset="0"/>
                  <a:buChar char="•"/>
                </a:pPr>
                <a:r>
                  <a:rPr lang="en-US" sz="2500" dirty="0">
                    <a:latin typeface="Open Sans"/>
                  </a:rPr>
                  <a:t>across all FRFs</a:t>
                </a:r>
              </a:p>
              <a:p>
                <a:pPr marL="800100" lvl="1" indent="-342900">
                  <a:lnSpc>
                    <a:spcPts val="3550"/>
                  </a:lnSpc>
                  <a:spcBef>
                    <a:spcPct val="0"/>
                  </a:spcBef>
                  <a:buFont typeface="Arial" panose="020B0604020202020204" pitchFamily="34" charset="0"/>
                  <a:buChar char="•"/>
                </a:pPr>
                <a:r>
                  <a:rPr lang="en-US" sz="2500" dirty="0">
                    <a:latin typeface="Open Sans"/>
                  </a:rPr>
                  <a:t>across all frequencies</a:t>
                </a:r>
              </a:p>
              <a:p>
                <a:pPr marL="800100" lvl="1" indent="-342900">
                  <a:lnSpc>
                    <a:spcPts val="3550"/>
                  </a:lnSpc>
                  <a:spcBef>
                    <a:spcPct val="0"/>
                  </a:spcBef>
                  <a:buFont typeface="Arial" panose="020B0604020202020204" pitchFamily="34" charset="0"/>
                  <a:buChar char="•"/>
                </a:pPr>
                <a:r>
                  <a:rPr lang="en-US" sz="2500" dirty="0">
                    <a:latin typeface="Open Sans"/>
                  </a:rPr>
                  <a:t>for both magnitude and phase</a:t>
                </a:r>
              </a:p>
              <a:p>
                <a:pPr marL="1257300" lvl="2"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𝜆</m:t>
                    </m:r>
                    <m:r>
                      <a:rPr lang="en-US" sz="2500" b="0" i="1" smtClean="0">
                        <a:latin typeface="Cambria Math" panose="02040503050406030204" pitchFamily="18" charset="0"/>
                      </a:rPr>
                      <m:t>&gt;1→</m:t>
                    </m:r>
                  </m:oMath>
                </a14:m>
                <a:r>
                  <a:rPr lang="en-US" sz="2500" dirty="0">
                    <a:latin typeface="Open Sans"/>
                  </a:rPr>
                  <a:t> favor magnitude correction</a:t>
                </a:r>
              </a:p>
            </p:txBody>
          </p:sp>
        </mc:Choice>
        <mc:Fallback>
          <p:sp>
            <p:nvSpPr>
              <p:cNvPr id="4" name="TextBox 21">
                <a:extLst>
                  <a:ext uri="{FF2B5EF4-FFF2-40B4-BE49-F238E27FC236}">
                    <a16:creationId xmlns:a16="http://schemas.microsoft.com/office/drawing/2014/main" id="{7FCE4A5F-C94A-4D16-609C-34B598FD2D86}"/>
                  </a:ext>
                </a:extLst>
              </p:cNvPr>
              <p:cNvSpPr txBox="1">
                <a:spLocks noRot="1" noChangeAspect="1" noMove="1" noResize="1" noEditPoints="1" noAdjustHandles="1" noChangeArrowheads="1" noChangeShapeType="1" noTextEdit="1"/>
              </p:cNvSpPr>
              <p:nvPr/>
            </p:nvSpPr>
            <p:spPr>
              <a:xfrm>
                <a:off x="10129286" y="3121860"/>
                <a:ext cx="6634714" cy="3660682"/>
              </a:xfrm>
              <a:prstGeom prst="rect">
                <a:avLst/>
              </a:prstGeom>
              <a:blipFill>
                <a:blip r:embed="rId5"/>
                <a:stretch>
                  <a:fillRect l="-2757" t="-1498" r="-2114" b="-416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7B29116-A254-C206-6808-C0A2C5499BD8}"/>
              </a:ext>
            </a:extLst>
          </p:cNvPr>
          <p:cNvSpPr txBox="1"/>
          <p:nvPr/>
        </p:nvSpPr>
        <p:spPr>
          <a:xfrm>
            <a:off x="0" y="10010001"/>
            <a:ext cx="9235440" cy="276999"/>
          </a:xfrm>
          <a:prstGeom prst="rect">
            <a:avLst/>
          </a:prstGeom>
          <a:noFill/>
        </p:spPr>
        <p:txBody>
          <a:bodyPr wrap="square">
            <a:spAutoFit/>
          </a:bodyPr>
          <a:lstStyle/>
          <a:p>
            <a:r>
              <a:rPr lang="en-US" sz="1200" dirty="0"/>
              <a:t>https://commons.wikimedia.org/wiki/File:Gradient_descent_method.png</a:t>
            </a:r>
          </a:p>
        </p:txBody>
      </p:sp>
    </p:spTree>
    <p:extLst>
      <p:ext uri="{BB962C8B-B14F-4D97-AF65-F5344CB8AC3E}">
        <p14:creationId xmlns:p14="http://schemas.microsoft.com/office/powerpoint/2010/main" val="2634337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0" name="Group 3">
            <a:extLst>
              <a:ext uri="{FF2B5EF4-FFF2-40B4-BE49-F238E27FC236}">
                <a16:creationId xmlns:a16="http://schemas.microsoft.com/office/drawing/2014/main" id="{8492C464-D5E2-E09A-48F5-35E540E34156}"/>
              </a:ext>
            </a:extLst>
          </p:cNvPr>
          <p:cNvGrpSpPr/>
          <p:nvPr/>
        </p:nvGrpSpPr>
        <p:grpSpPr>
          <a:xfrm>
            <a:off x="12014751" y="608901"/>
            <a:ext cx="5044789" cy="6689016"/>
            <a:chOff x="501138" y="226519"/>
            <a:chExt cx="1173225" cy="1555609"/>
          </a:xfrm>
          <a:blipFill dpi="0" rotWithShape="1">
            <a:blip r:embed="rId3"/>
            <a:srcRect/>
            <a:tile tx="0" ty="0" sx="98000" sy="98000" flip="x" algn="tl"/>
          </a:blipFill>
        </p:grpSpPr>
        <p:sp>
          <p:nvSpPr>
            <p:cNvPr id="34" name="Freeform 4">
              <a:extLst>
                <a:ext uri="{FF2B5EF4-FFF2-40B4-BE49-F238E27FC236}">
                  <a16:creationId xmlns:a16="http://schemas.microsoft.com/office/drawing/2014/main" id="{FDDFC422-A76E-375E-8C46-AACCEC2DA390}"/>
                </a:ext>
              </a:extLst>
            </p:cNvPr>
            <p:cNvSpPr/>
            <p:nvPr/>
          </p:nvSpPr>
          <p:spPr>
            <a:xfrm>
              <a:off x="501138" y="226519"/>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grpFill/>
          </p:spPr>
          <p:txBody>
            <a:bodyPr/>
            <a:lstStyle/>
            <a:p>
              <a:endParaRPr lang="en-US" dirty="0"/>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34</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4F259278-461F-9405-EEE1-8CE20F16F297}"/>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12" name="Picture 11" descr="A graph of different colored lines&#10;&#10;Description automatically generated with medium confidence">
            <a:extLst>
              <a:ext uri="{FF2B5EF4-FFF2-40B4-BE49-F238E27FC236}">
                <a16:creationId xmlns:a16="http://schemas.microsoft.com/office/drawing/2014/main" id="{FC235002-625B-BFD3-604B-8E44A05897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584"/>
          <a:stretch/>
        </p:blipFill>
        <p:spPr>
          <a:xfrm>
            <a:off x="2362200" y="2713392"/>
            <a:ext cx="13325938" cy="6400800"/>
          </a:xfrm>
          <a:prstGeom prst="rect">
            <a:avLst/>
          </a:prstGeom>
        </p:spPr>
      </p:pic>
      <p:sp>
        <p:nvSpPr>
          <p:cNvPr id="16" name="Rectangle 15">
            <a:extLst>
              <a:ext uri="{FF2B5EF4-FFF2-40B4-BE49-F238E27FC236}">
                <a16:creationId xmlns:a16="http://schemas.microsoft.com/office/drawing/2014/main" id="{32B0B9D0-691D-A5F1-7CCF-213856219619}"/>
              </a:ext>
            </a:extLst>
          </p:cNvPr>
          <p:cNvSpPr/>
          <p:nvPr/>
        </p:nvSpPr>
        <p:spPr>
          <a:xfrm>
            <a:off x="16002000" y="2564288"/>
            <a:ext cx="1057541" cy="964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938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3564515"/>
            <a:chOff x="0" y="-19049"/>
            <a:chExt cx="5421181" cy="2539482"/>
          </a:xfrm>
        </p:grpSpPr>
        <p:sp>
          <p:nvSpPr>
            <p:cNvPr id="14" name="TextBox 14"/>
            <p:cNvSpPr txBox="1"/>
            <p:nvPr/>
          </p:nvSpPr>
          <p:spPr>
            <a:xfrm>
              <a:off x="0" y="-19049"/>
              <a:ext cx="5421181" cy="771010"/>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Higher Fidelity Measurement</a:t>
              </a:r>
            </a:p>
          </p:txBody>
        </p:sp>
        <p:sp>
          <p:nvSpPr>
            <p:cNvPr id="15" name="TextBox 15"/>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Electronically shielded instrumentation</a:t>
              </a:r>
            </a:p>
            <a:p>
              <a:pPr marL="342900" lvl="0" indent="-342900" algn="l">
                <a:lnSpc>
                  <a:spcPts val="3550"/>
                </a:lnSpc>
                <a:spcBef>
                  <a:spcPct val="0"/>
                </a:spcBef>
                <a:buFont typeface="Arial" panose="020B0604020202020204" pitchFamily="34" charset="0"/>
                <a:buChar char="•"/>
              </a:pPr>
              <a:r>
                <a:rPr lang="en-US" sz="2500" dirty="0">
                  <a:latin typeface="Open Sans"/>
                </a:rPr>
                <a:t>Mode shape measurement</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grpSp>
        <p:nvGrpSpPr>
          <p:cNvPr id="16" name="Group 16"/>
          <p:cNvGrpSpPr/>
          <p:nvPr/>
        </p:nvGrpSpPr>
        <p:grpSpPr>
          <a:xfrm>
            <a:off x="12504204" y="3360499"/>
            <a:ext cx="4259796" cy="2605854"/>
            <a:chOff x="0" y="-19049"/>
            <a:chExt cx="5679728" cy="1856498"/>
          </a:xfrm>
        </p:grpSpPr>
        <p:sp>
          <p:nvSpPr>
            <p:cNvPr id="17" name="TextBox 17"/>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Design and Test Control Law</a:t>
              </a:r>
            </a:p>
          </p:txBody>
        </p:sp>
        <p:sp>
          <p:nvSpPr>
            <p:cNvPr id="18" name="TextBox 18"/>
            <p:cNvSpPr txBox="1"/>
            <p:nvPr/>
          </p:nvSpPr>
          <p:spPr>
            <a:xfrm>
              <a:off x="0" y="899155"/>
              <a:ext cx="5679728" cy="938294"/>
            </a:xfrm>
            <a:prstGeom prst="rect">
              <a:avLst/>
            </a:prstGeom>
          </p:spPr>
          <p:txBody>
            <a:bodyPr wrap="square"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Gust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Maneuver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Active flutter suppression</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771010"/>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Extend Modeling Techniques</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Global optimization</a:t>
              </a:r>
            </a:p>
            <a:p>
              <a:pPr marL="342900" lvl="0" indent="-342900" algn="l">
                <a:lnSpc>
                  <a:spcPts val="3550"/>
                </a:lnSpc>
                <a:spcBef>
                  <a:spcPct val="0"/>
                </a:spcBef>
                <a:buFont typeface="Arial" panose="020B0604020202020204" pitchFamily="34" charset="0"/>
                <a:buChar char="•"/>
              </a:pPr>
              <a:r>
                <a:rPr lang="en-US" sz="2500" dirty="0">
                  <a:latin typeface="Open Sans"/>
                </a:rPr>
                <a:t>Black-box system ID</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Future Work</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35</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7007626"/>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2" y="5954490"/>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9181" y="6809655"/>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9730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Conclusion</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 synthesis</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Experimental model validation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Applications in aircraft flight control</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36</a:t>
            </a:fld>
            <a:endParaRPr lang="en-US" sz="3600" dirty="0"/>
          </a:p>
        </p:txBody>
      </p:sp>
    </p:spTree>
    <p:extLst>
      <p:ext uri="{BB962C8B-B14F-4D97-AF65-F5344CB8AC3E}">
        <p14:creationId xmlns:p14="http://schemas.microsoft.com/office/powerpoint/2010/main" val="2139261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19494" y="-50826"/>
            <a:ext cx="18307493" cy="10337826"/>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chemeClr val="tx1">
                    <a:lumMod val="50000"/>
                    <a:lumOff val="50000"/>
                  </a:schemeClr>
                </a:solidFill>
                <a:latin typeface="Encode Sans Black" pitchFamily="2" charset="0"/>
              </a:rPr>
              <a:t>References</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954107"/>
          </a:xfrm>
          <a:prstGeom prst="rect">
            <a:avLst/>
          </a:prstGeom>
        </p:spPr>
        <p:txBody>
          <a:bodyPr lIns="0" tIns="0" rIns="0" bIns="0" rtlCol="0" anchor="t">
            <a:spAutoFit/>
          </a:bodyPr>
          <a:lstStyle/>
          <a:p>
            <a:pPr marL="0" lvl="0" indent="0"/>
            <a:r>
              <a:rPr lang="en-US" sz="3000" dirty="0">
                <a:solidFill>
                  <a:schemeClr val="tx1">
                    <a:lumMod val="50000"/>
                    <a:lumOff val="50000"/>
                  </a:schemeClr>
                </a:solidFill>
                <a:latin typeface="Open Sans"/>
              </a:rPr>
              <a:t>[1] </a:t>
            </a:r>
            <a:r>
              <a:rPr lang="en-US" sz="1600" dirty="0">
                <a:solidFill>
                  <a:schemeClr val="tx1">
                    <a:lumMod val="50000"/>
                    <a:lumOff val="50000"/>
                  </a:schemeClr>
                </a:solidFill>
                <a:latin typeface="Open Sans"/>
              </a:rPr>
              <a:t>Jake D. </a:t>
            </a:r>
            <a:r>
              <a:rPr lang="en-US" sz="1600" dirty="0" err="1">
                <a:solidFill>
                  <a:schemeClr val="tx1">
                    <a:lumMod val="50000"/>
                    <a:lumOff val="50000"/>
                  </a:schemeClr>
                </a:solidFill>
                <a:latin typeface="Open Sans"/>
              </a:rPr>
              <a:t>Quenzer</a:t>
            </a:r>
            <a:r>
              <a:rPr lang="en-US" sz="1600" dirty="0">
                <a:solidFill>
                  <a:schemeClr val="tx1">
                    <a:lumMod val="50000"/>
                    <a:lumOff val="50000"/>
                  </a:schemeClr>
                </a:solidFill>
                <a:latin typeface="Open Sans"/>
              </a:rPr>
              <a:t>, Alison </a:t>
            </a:r>
            <a:r>
              <a:rPr lang="en-US" sz="1600" dirty="0" err="1">
                <a:solidFill>
                  <a:schemeClr val="tx1">
                    <a:lumMod val="50000"/>
                    <a:lumOff val="50000"/>
                  </a:schemeClr>
                </a:solidFill>
                <a:latin typeface="Open Sans"/>
              </a:rPr>
              <a:t>Zongolowicz</a:t>
            </a:r>
            <a:r>
              <a:rPr lang="en-US" sz="1600" dirty="0">
                <a:solidFill>
                  <a:schemeClr val="tx1">
                    <a:lumMod val="50000"/>
                    <a:lumOff val="50000"/>
                  </a:schemeClr>
                </a:solidFill>
                <a:latin typeface="Open Sans"/>
              </a:rPr>
              <a:t>, Kimberly A. Hinson, Bijan </a:t>
            </a:r>
            <a:r>
              <a:rPr lang="en-US" sz="1600" dirty="0" err="1">
                <a:solidFill>
                  <a:schemeClr val="tx1">
                    <a:lumMod val="50000"/>
                    <a:lumOff val="50000"/>
                  </a:schemeClr>
                </a:solidFill>
                <a:latin typeface="Open Sans"/>
              </a:rPr>
              <a:t>Barzgaran</a:t>
            </a:r>
            <a:r>
              <a:rPr lang="en-US" sz="1600" dirty="0">
                <a:solidFill>
                  <a:schemeClr val="tx1">
                    <a:lumMod val="50000"/>
                    <a:lumOff val="50000"/>
                  </a:schemeClr>
                </a:solidFill>
                <a:latin typeface="Open Sans"/>
              </a:rPr>
              <a:t>, Eli Livne, Mehran </a:t>
            </a:r>
            <a:r>
              <a:rPr lang="en-US" sz="1600" dirty="0" err="1">
                <a:solidFill>
                  <a:schemeClr val="tx1">
                    <a:lumMod val="50000"/>
                    <a:lumOff val="50000"/>
                  </a:schemeClr>
                </a:solidFill>
                <a:latin typeface="Open Sans"/>
              </a:rPr>
              <a:t>Mesbahi</a:t>
            </a:r>
            <a:r>
              <a:rPr lang="en-US" sz="1600" dirty="0">
                <a:solidFill>
                  <a:schemeClr val="tx1">
                    <a:lumMod val="50000"/>
                    <a:lumOff val="50000"/>
                  </a:schemeClr>
                </a:solidFill>
                <a:latin typeface="Open Sans"/>
              </a:rPr>
              <a:t>, and Kristi Morgansen. Model for Aeroelastic Response to Gust Excitation. American Institute of Aeronautics and Astronautics Inc., 2019.</a:t>
            </a:r>
            <a:endParaRPr lang="en-US" dirty="0">
              <a:solidFill>
                <a:schemeClr val="tx1">
                  <a:lumMod val="50000"/>
                  <a:lumOff val="50000"/>
                </a:schemeClr>
              </a:solidFill>
              <a:latin typeface="Open Sans"/>
            </a:endParaRPr>
          </a:p>
        </p:txBody>
      </p:sp>
      <p:sp>
        <p:nvSpPr>
          <p:cNvPr id="11" name="TextBox 7">
            <a:extLst>
              <a:ext uri="{FF2B5EF4-FFF2-40B4-BE49-F238E27FC236}">
                <a16:creationId xmlns:a16="http://schemas.microsoft.com/office/drawing/2014/main" id="{2BDD8171-D01C-7B04-AFA4-8994344598F1}"/>
              </a:ext>
            </a:extLst>
          </p:cNvPr>
          <p:cNvSpPr txBox="1"/>
          <p:nvPr/>
        </p:nvSpPr>
        <p:spPr>
          <a:xfrm>
            <a:off x="8828816" y="3755677"/>
            <a:ext cx="8424388" cy="954107"/>
          </a:xfrm>
          <a:prstGeom prst="rect">
            <a:avLst/>
          </a:prstGeom>
        </p:spPr>
        <p:txBody>
          <a:bodyPr lIns="0" tIns="0" rIns="0" bIns="0" rtlCol="0" anchor="t">
            <a:spAutoFit/>
          </a:bodyPr>
          <a:lstStyle/>
          <a:p>
            <a:pPr marL="0" lvl="0" indent="0"/>
            <a:r>
              <a:rPr lang="en-US" sz="3000" dirty="0">
                <a:solidFill>
                  <a:schemeClr val="tx1">
                    <a:lumMod val="50000"/>
                    <a:lumOff val="50000"/>
                  </a:schemeClr>
                </a:solidFill>
                <a:latin typeface="Open Sans"/>
              </a:rPr>
              <a:t>[2] </a:t>
            </a:r>
            <a:r>
              <a:rPr lang="en-US" sz="1600" dirty="0">
                <a:solidFill>
                  <a:schemeClr val="tx1">
                    <a:lumMod val="50000"/>
                    <a:lumOff val="50000"/>
                  </a:schemeClr>
                </a:solidFill>
                <a:latin typeface="Open Sans"/>
              </a:rPr>
              <a:t>Mark B. Tischler and Robert K. </a:t>
            </a:r>
            <a:r>
              <a:rPr lang="en-US" sz="1600" dirty="0" err="1">
                <a:solidFill>
                  <a:schemeClr val="tx1">
                    <a:lumMod val="50000"/>
                    <a:lumOff val="50000"/>
                  </a:schemeClr>
                </a:solidFill>
                <a:latin typeface="Open Sans"/>
              </a:rPr>
              <a:t>Remple</a:t>
            </a:r>
            <a:r>
              <a:rPr lang="en-US" sz="1600" dirty="0">
                <a:solidFill>
                  <a:schemeClr val="tx1">
                    <a:lumMod val="50000"/>
                    <a:lumOff val="50000"/>
                  </a:schemeClr>
                </a:solidFill>
                <a:latin typeface="Open Sans"/>
              </a:rPr>
              <a:t>. Aircraft and Rotorcraft System Identification, chapter 7. American Institute of Aeronautics and Astronautics, Inc., 1801 Alexander Bell Drive, Reston, VA 20191-4344, 2 edition, 2006.</a:t>
            </a:r>
            <a:endParaRPr lang="en-US" dirty="0">
              <a:solidFill>
                <a:schemeClr val="tx1">
                  <a:lumMod val="50000"/>
                  <a:lumOff val="50000"/>
                </a:schemeClr>
              </a:solidFill>
              <a:latin typeface="Open Sans"/>
            </a:endParaRP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chemeClr val="tx1">
                <a:lumMod val="50000"/>
                <a:lumOff val="50000"/>
              </a:schemeClr>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1200329"/>
          </a:xfrm>
          <a:prstGeom prst="rect">
            <a:avLst/>
          </a:prstGeom>
        </p:spPr>
        <p:txBody>
          <a:bodyPr lIns="0" tIns="0" rIns="0" bIns="0" rtlCol="0" anchor="t">
            <a:spAutoFit/>
          </a:bodyPr>
          <a:lstStyle/>
          <a:p>
            <a:r>
              <a:rPr lang="en-US" sz="3200" dirty="0">
                <a:solidFill>
                  <a:schemeClr val="tx1">
                    <a:lumMod val="50000"/>
                    <a:lumOff val="50000"/>
                  </a:schemeClr>
                </a:solidFill>
                <a:latin typeface="Open Sans"/>
              </a:rPr>
              <a:t>[3] </a:t>
            </a:r>
            <a:r>
              <a:rPr lang="en-US" sz="1600" dirty="0">
                <a:solidFill>
                  <a:schemeClr val="tx1">
                    <a:lumMod val="50000"/>
                    <a:lumOff val="50000"/>
                  </a:schemeClr>
                </a:solidFill>
                <a:latin typeface="Open Sans"/>
              </a:rPr>
              <a:t>Kenneth L. Roger. Airplane math modeling methods for active control design. In Structural Aspects of Active Controls, AGARD-CP-228, Aug 1977.</a:t>
            </a:r>
            <a:endParaRPr lang="en-US" sz="3200" dirty="0">
              <a:solidFill>
                <a:schemeClr val="tx1">
                  <a:lumMod val="50000"/>
                  <a:lumOff val="50000"/>
                </a:schemeClr>
              </a:solidFill>
              <a:latin typeface="Open Sans"/>
            </a:endParaRPr>
          </a:p>
          <a:p>
            <a:pPr marL="0" lvl="0" indent="0"/>
            <a:endParaRPr lang="en-US" sz="3000" dirty="0">
              <a:solidFill>
                <a:schemeClr val="tx1">
                  <a:lumMod val="50000"/>
                  <a:lumOff val="50000"/>
                </a:schemeClr>
              </a:solidFill>
              <a:latin typeface="Open Sans"/>
            </a:endParaRPr>
          </a:p>
        </p:txBody>
      </p:sp>
      <p:sp>
        <p:nvSpPr>
          <p:cNvPr id="20" name="Slide Number Placeholder 5">
            <a:extLst>
              <a:ext uri="{FF2B5EF4-FFF2-40B4-BE49-F238E27FC236}">
                <a16:creationId xmlns:a16="http://schemas.microsoft.com/office/drawing/2014/main" id="{5327587F-FBD4-1015-E8FF-DF983942089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37</a:t>
            </a:fld>
            <a:endParaRPr lang="en-US" sz="3600" dirty="0"/>
          </a:p>
        </p:txBody>
      </p:sp>
    </p:spTree>
    <p:extLst>
      <p:ext uri="{BB962C8B-B14F-4D97-AF65-F5344CB8AC3E}">
        <p14:creationId xmlns:p14="http://schemas.microsoft.com/office/powerpoint/2010/main" val="1734237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5E9DC-3641-0A3B-3823-0F786E1AD0F8}"/>
              </a:ext>
            </a:extLst>
          </p:cNvPr>
          <p:cNvPicPr>
            <a:picLocks noChangeAspect="1"/>
          </p:cNvPicPr>
          <p:nvPr/>
        </p:nvPicPr>
        <p:blipFill>
          <a:blip r:embed="rId3"/>
          <a:stretch>
            <a:fillRect/>
          </a:stretch>
        </p:blipFill>
        <p:spPr>
          <a:xfrm>
            <a:off x="3657600" y="1403475"/>
            <a:ext cx="10972800" cy="7480049"/>
          </a:xfrm>
          <a:prstGeom prst="rect">
            <a:avLst/>
          </a:prstGeom>
        </p:spPr>
      </p:pic>
    </p:spTree>
    <p:extLst>
      <p:ext uri="{BB962C8B-B14F-4D97-AF65-F5344CB8AC3E}">
        <p14:creationId xmlns:p14="http://schemas.microsoft.com/office/powerpoint/2010/main" val="3484281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31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5"/>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lvl="0" indent="-342900" algn="l">
                <a:lnSpc>
                  <a:spcPts val="3550"/>
                </a:lnSpc>
                <a:spcBef>
                  <a:spcPct val="0"/>
                </a:spcBef>
                <a:buFont typeface="Arial" panose="020B0604020202020204" pitchFamily="34" charset="0"/>
                <a:buChar char="•"/>
              </a:pPr>
              <a:r>
                <a:rPr lang="en-US" sz="2500" dirty="0">
                  <a:latin typeface="Open Sans"/>
                </a:rPr>
                <a:t>Rotates freely in pitch</a:t>
              </a:r>
            </a:p>
          </p:txBody>
        </p:sp>
      </p:grpSp>
      <p:sp>
        <p:nvSpPr>
          <p:cNvPr id="54" name="Slide Number Placeholder 5">
            <a:extLst>
              <a:ext uri="{FF2B5EF4-FFF2-40B4-BE49-F238E27FC236}">
                <a16:creationId xmlns:a16="http://schemas.microsoft.com/office/drawing/2014/main" id="{4072C5E4-1F86-BA1C-2316-A114B48708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4</a:t>
            </a:fld>
            <a:endParaRPr lang="en-US" sz="3600" dirty="0"/>
          </a:p>
        </p:txBody>
      </p:sp>
      <p:pic>
        <p:nvPicPr>
          <p:cNvPr id="55" name="Picture 4">
            <a:extLst>
              <a:ext uri="{FF2B5EF4-FFF2-40B4-BE49-F238E27FC236}">
                <a16:creationId xmlns:a16="http://schemas.microsoft.com/office/drawing/2014/main" id="{4AD533E4-A66E-B274-4C72-68936BB7BA01}"/>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50199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7088489" y="373100"/>
            <a:ext cx="10896600" cy="9540800"/>
            <a:chOff x="0" y="0"/>
            <a:chExt cx="14528800" cy="12721066"/>
          </a:xfrm>
        </p:grpSpPr>
        <p:pic>
          <p:nvPicPr>
            <p:cNvPr id="3" name="Picture 3"/>
            <p:cNvPicPr>
              <a:picLocks noChangeAspect="1"/>
            </p:cNvPicPr>
            <p:nvPr/>
          </p:nvPicPr>
          <p:blipFill>
            <a:blip r:embed="rId2"/>
            <a:srcRect l="11929" r="11929"/>
            <a:stretch>
              <a:fillRect/>
            </a:stretch>
          </p:blipFill>
          <p:spPr>
            <a:xfrm>
              <a:off x="0" y="0"/>
              <a:ext cx="14528800" cy="12721066"/>
            </a:xfrm>
            <a:prstGeom prst="rect">
              <a:avLst/>
            </a:prstGeom>
          </p:spPr>
        </p:pic>
      </p:grpSp>
      <p:sp>
        <p:nvSpPr>
          <p:cNvPr id="4" name="AutoShape 4"/>
          <p:cNvSpPr/>
          <p:nvPr/>
        </p:nvSpPr>
        <p:spPr>
          <a:xfrm rot="891149">
            <a:off x="-7086600" y="-7445477"/>
            <a:ext cx="16230600" cy="18389358"/>
          </a:xfrm>
          <a:prstGeom prst="rect">
            <a:avLst/>
          </a:prstGeom>
          <a:solidFill>
            <a:srgbClr val="B7A57A"/>
          </a:solidFill>
        </p:spPr>
        <p:txBody>
          <a:bodyPr/>
          <a:lstStyle/>
          <a:p>
            <a:endParaRPr lang="en-US"/>
          </a:p>
        </p:txBody>
      </p:sp>
      <p:sp>
        <p:nvSpPr>
          <p:cNvPr id="5" name="AutoShape 5"/>
          <p:cNvSpPr/>
          <p:nvPr/>
        </p:nvSpPr>
        <p:spPr>
          <a:xfrm rot="-4500000">
            <a:off x="3216222" y="5129146"/>
            <a:ext cx="9864704" cy="0"/>
          </a:xfrm>
          <a:prstGeom prst="line">
            <a:avLst/>
          </a:prstGeom>
          <a:ln w="28575" cap="rnd">
            <a:solidFill>
              <a:srgbClr val="4B2E83"/>
            </a:solidFill>
            <a:prstDash val="solid"/>
            <a:headEnd type="none" w="sm" len="sm"/>
            <a:tailEnd type="none" w="sm" len="sm"/>
          </a:ln>
        </p:spPr>
        <p:txBody>
          <a:bodyPr/>
          <a:lstStyle/>
          <a:p>
            <a:endParaRPr lang="en-US"/>
          </a:p>
        </p:txBody>
      </p:sp>
      <p:sp>
        <p:nvSpPr>
          <p:cNvPr id="6" name="AutoShape 6"/>
          <p:cNvSpPr/>
          <p:nvPr/>
        </p:nvSpPr>
        <p:spPr>
          <a:xfrm>
            <a:off x="545602" y="5136794"/>
            <a:ext cx="9804794" cy="1301986"/>
          </a:xfrm>
          <a:prstGeom prst="rect">
            <a:avLst/>
          </a:prstGeom>
          <a:solidFill>
            <a:srgbClr val="FFFFFF"/>
          </a:solidFill>
        </p:spPr>
        <p:txBody>
          <a:bodyPr/>
          <a:lstStyle/>
          <a:p>
            <a:endParaRPr lang="en-US"/>
          </a:p>
        </p:txBody>
      </p:sp>
      <p:sp>
        <p:nvSpPr>
          <p:cNvPr id="7" name="AutoShape 7"/>
          <p:cNvSpPr/>
          <p:nvPr/>
        </p:nvSpPr>
        <p:spPr>
          <a:xfrm>
            <a:off x="545602" y="7039014"/>
            <a:ext cx="6954784" cy="1301986"/>
          </a:xfrm>
          <a:prstGeom prst="rect">
            <a:avLst/>
          </a:prstGeom>
          <a:solidFill>
            <a:srgbClr val="FFFFFF"/>
          </a:solidFill>
        </p:spPr>
        <p:txBody>
          <a:bodyPr/>
          <a:lstStyle/>
          <a:p>
            <a:endParaRPr lang="en-US"/>
          </a:p>
        </p:txBody>
      </p:sp>
      <p:pic>
        <p:nvPicPr>
          <p:cNvPr id="8" name="Picture 8"/>
          <p:cNvPicPr>
            <a:picLocks noChangeAspect="1"/>
          </p:cNvPicPr>
          <p:nvPr/>
        </p:nvPicPr>
        <p:blipFill>
          <a:blip r:embed="rId3"/>
          <a:srcRect/>
          <a:stretch>
            <a:fillRect/>
          </a:stretch>
        </p:blipFill>
        <p:spPr>
          <a:xfrm>
            <a:off x="-202929" y="290005"/>
            <a:ext cx="9280254" cy="1496441"/>
          </a:xfrm>
          <a:prstGeom prst="rect">
            <a:avLst/>
          </a:prstGeom>
        </p:spPr>
      </p:pic>
      <p:sp>
        <p:nvSpPr>
          <p:cNvPr id="9" name="TextBox 9"/>
          <p:cNvSpPr txBox="1"/>
          <p:nvPr/>
        </p:nvSpPr>
        <p:spPr>
          <a:xfrm>
            <a:off x="706994" y="4672874"/>
            <a:ext cx="9433984" cy="3924151"/>
          </a:xfrm>
          <a:prstGeom prst="rect">
            <a:avLst/>
          </a:prstGeom>
        </p:spPr>
        <p:txBody>
          <a:bodyPr lIns="0" tIns="0" rIns="0" bIns="0" rtlCol="0" anchor="t">
            <a:spAutoFit/>
          </a:bodyPr>
          <a:lstStyle/>
          <a:p>
            <a:pPr>
              <a:lnSpc>
                <a:spcPts val="15270"/>
              </a:lnSpc>
            </a:pPr>
            <a:r>
              <a:rPr lang="en-US" sz="15270" dirty="0">
                <a:solidFill>
                  <a:srgbClr val="4B2E83"/>
                </a:solidFill>
                <a:latin typeface="Encode Sans Black" pitchFamily="2" charset="0"/>
              </a:rPr>
              <a:t>ENCODE </a:t>
            </a:r>
          </a:p>
          <a:p>
            <a:pPr>
              <a:lnSpc>
                <a:spcPts val="15270"/>
              </a:lnSpc>
            </a:pPr>
            <a:r>
              <a:rPr lang="en-US" sz="15270" dirty="0">
                <a:solidFill>
                  <a:srgbClr val="4B2E83"/>
                </a:solidFill>
                <a:latin typeface="Encode Sans Black" pitchFamily="2" charset="0"/>
              </a:rPr>
              <a:t>SANS</a:t>
            </a:r>
          </a:p>
        </p:txBody>
      </p:sp>
    </p:spTree>
    <p:extLst>
      <p:ext uri="{BB962C8B-B14F-4D97-AF65-F5344CB8AC3E}">
        <p14:creationId xmlns:p14="http://schemas.microsoft.com/office/powerpoint/2010/main" val="2914629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A06C2-5B17-F740-A8AB-31014B81DA63}"/>
              </a:ext>
            </a:extLst>
          </p:cNvPr>
          <p:cNvSpPr/>
          <p:nvPr/>
        </p:nvSpPr>
        <p:spPr>
          <a:xfrm>
            <a:off x="735106" y="1394887"/>
            <a:ext cx="16306800" cy="4016484"/>
          </a:xfrm>
          <a:prstGeom prst="rect">
            <a:avLst/>
          </a:prstGeom>
        </p:spPr>
        <p:txBody>
          <a:bodyPr wrap="square">
            <a:spAutoFit/>
          </a:bodyPr>
          <a:lstStyle/>
          <a:p>
            <a:r>
              <a:rPr lang="en-US" sz="7500" dirty="0">
                <a:solidFill>
                  <a:srgbClr val="4B2E83"/>
                </a:solidFill>
                <a:latin typeface="Encode Sans Black" pitchFamily="2" charset="0"/>
              </a:rPr>
              <a:t>Headings: </a:t>
            </a:r>
          </a:p>
          <a:p>
            <a:r>
              <a:rPr lang="en-US" sz="9000" dirty="0">
                <a:solidFill>
                  <a:srgbClr val="4B2E83"/>
                </a:solidFill>
                <a:latin typeface="Encode Sans Black" pitchFamily="2" charset="0"/>
              </a:rPr>
              <a:t>ENCODE SANS NORMAL BLACK, ALL CAPS </a:t>
            </a:r>
          </a:p>
        </p:txBody>
      </p:sp>
      <p:sp>
        <p:nvSpPr>
          <p:cNvPr id="4" name="Rectangle 3">
            <a:extLst>
              <a:ext uri="{FF2B5EF4-FFF2-40B4-BE49-F238E27FC236}">
                <a16:creationId xmlns:a16="http://schemas.microsoft.com/office/drawing/2014/main" id="{CC37CEED-D968-D548-8CED-EF639A8C7717}"/>
              </a:ext>
            </a:extLst>
          </p:cNvPr>
          <p:cNvSpPr/>
          <p:nvPr/>
        </p:nvSpPr>
        <p:spPr>
          <a:xfrm>
            <a:off x="762000" y="5411371"/>
            <a:ext cx="11887199" cy="954107"/>
          </a:xfrm>
          <a:prstGeom prst="rect">
            <a:avLst/>
          </a:prstGeom>
        </p:spPr>
        <p:txBody>
          <a:bodyPr wrap="square">
            <a:spAutoFit/>
          </a:bodyPr>
          <a:lstStyle/>
          <a:p>
            <a:r>
              <a:rPr lang="en-US" sz="2800" b="1" dirty="0">
                <a:solidFill>
                  <a:srgbClr val="4B2E83"/>
                </a:solidFill>
                <a:latin typeface="Uni Sans Book" pitchFamily="2" charset="77"/>
              </a:rPr>
              <a:t>Alternate headlines and subheads:</a:t>
            </a:r>
          </a:p>
          <a:p>
            <a:r>
              <a:rPr lang="en-US" sz="2800" b="1" i="0" dirty="0">
                <a:solidFill>
                  <a:srgbClr val="4B2E83"/>
                </a:solidFill>
                <a:effectLst/>
                <a:latin typeface="Uni Sans Book" pitchFamily="2" charset="77"/>
              </a:rPr>
              <a:t>UNI SANS BOOK, ALL CAPS</a:t>
            </a:r>
          </a:p>
        </p:txBody>
      </p:sp>
      <p:sp>
        <p:nvSpPr>
          <p:cNvPr id="6" name="Rectangle 5">
            <a:extLst>
              <a:ext uri="{FF2B5EF4-FFF2-40B4-BE49-F238E27FC236}">
                <a16:creationId xmlns:a16="http://schemas.microsoft.com/office/drawing/2014/main" id="{50E277AB-4BB7-CA4A-934F-A22AD992B49C}"/>
              </a:ext>
            </a:extLst>
          </p:cNvPr>
          <p:cNvSpPr/>
          <p:nvPr/>
        </p:nvSpPr>
        <p:spPr>
          <a:xfrm>
            <a:off x="765544" y="6972300"/>
            <a:ext cx="9144000" cy="477054"/>
          </a:xfrm>
          <a:prstGeom prst="rect">
            <a:avLst/>
          </a:prstGeom>
        </p:spPr>
        <p:txBody>
          <a:bodyPr>
            <a:spAutoFit/>
          </a:bodyPr>
          <a:lstStyle/>
          <a:p>
            <a:pPr lvl="0">
              <a:lnSpc>
                <a:spcPts val="3000"/>
              </a:lnSpc>
              <a:spcBef>
                <a:spcPct val="0"/>
              </a:spcBef>
            </a:pPr>
            <a:r>
              <a:rPr lang="en-US" sz="2800" spc="-48" dirty="0">
                <a:latin typeface="Open Sans"/>
              </a:rPr>
              <a:t>Bodies: Open sans and </a:t>
            </a:r>
            <a:r>
              <a:rPr lang="en-US" sz="2800" b="1" spc="-48" dirty="0">
                <a:latin typeface="Open Sans"/>
              </a:rPr>
              <a:t>Open sans bold </a:t>
            </a:r>
          </a:p>
        </p:txBody>
      </p:sp>
      <p:sp>
        <p:nvSpPr>
          <p:cNvPr id="5" name="Rectangle 4">
            <a:extLst>
              <a:ext uri="{FF2B5EF4-FFF2-40B4-BE49-F238E27FC236}">
                <a16:creationId xmlns:a16="http://schemas.microsoft.com/office/drawing/2014/main" id="{0D6F38EF-A120-FE43-8050-B620692B3C68}"/>
              </a:ext>
            </a:extLst>
          </p:cNvPr>
          <p:cNvSpPr/>
          <p:nvPr/>
        </p:nvSpPr>
        <p:spPr>
          <a:xfrm>
            <a:off x="704980" y="852117"/>
            <a:ext cx="2535631" cy="486800"/>
          </a:xfrm>
          <a:prstGeom prst="rect">
            <a:avLst/>
          </a:prstGeom>
        </p:spPr>
        <p:txBody>
          <a:bodyPr wrap="none">
            <a:spAutoFit/>
          </a:bodyPr>
          <a:lstStyle/>
          <a:p>
            <a:pPr lvl="0">
              <a:lnSpc>
                <a:spcPts val="3000"/>
              </a:lnSpc>
              <a:spcBef>
                <a:spcPct val="0"/>
              </a:spcBef>
            </a:pPr>
            <a:r>
              <a:rPr lang="en-US" sz="3200" spc="-48" dirty="0">
                <a:latin typeface="Open Sans"/>
              </a:rPr>
              <a:t>FONT GUIDE</a:t>
            </a:r>
            <a:endParaRPr lang="en-US" sz="3200" b="1" spc="-48" dirty="0">
              <a:latin typeface="Open Sans"/>
            </a:endParaRPr>
          </a:p>
        </p:txBody>
      </p:sp>
    </p:spTree>
    <p:extLst>
      <p:ext uri="{BB962C8B-B14F-4D97-AF65-F5344CB8AC3E}">
        <p14:creationId xmlns:p14="http://schemas.microsoft.com/office/powerpoint/2010/main" val="2005237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AutoShape 2"/>
          <p:cNvSpPr/>
          <p:nvPr/>
        </p:nvSpPr>
        <p:spPr>
          <a:xfrm>
            <a:off x="1028700" y="2869147"/>
            <a:ext cx="5294665" cy="809594"/>
          </a:xfrm>
          <a:prstGeom prst="rect">
            <a:avLst/>
          </a:prstGeom>
          <a:solidFill>
            <a:srgbClr val="FFFFFF"/>
          </a:solidFill>
        </p:spPr>
        <p:txBody>
          <a:bodyPr/>
          <a:lstStyle/>
          <a:p>
            <a:endParaRPr lang="en-US"/>
          </a:p>
        </p:txBody>
      </p:sp>
      <p:grpSp>
        <p:nvGrpSpPr>
          <p:cNvPr id="3" name="Group 3"/>
          <p:cNvGrpSpPr/>
          <p:nvPr/>
        </p:nvGrpSpPr>
        <p:grpSpPr>
          <a:xfrm>
            <a:off x="14371093" y="2078183"/>
            <a:ext cx="333375" cy="333375"/>
            <a:chOff x="0" y="0"/>
            <a:chExt cx="444500" cy="444500"/>
          </a:xfrm>
        </p:grpSpPr>
        <p:grpSp>
          <p:nvGrpSpPr>
            <p:cNvPr id="4" name="Group 4"/>
            <p:cNvGrpSpPr/>
            <p:nvPr/>
          </p:nvGrpSpPr>
          <p:grpSpPr>
            <a:xfrm>
              <a:off x="0" y="0"/>
              <a:ext cx="444500" cy="444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6" name="TextBox 6"/>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7" name="Group 7"/>
          <p:cNvGrpSpPr/>
          <p:nvPr/>
        </p:nvGrpSpPr>
        <p:grpSpPr>
          <a:xfrm>
            <a:off x="14371093" y="2869147"/>
            <a:ext cx="333375" cy="333375"/>
            <a:chOff x="0" y="0"/>
            <a:chExt cx="444500" cy="444500"/>
          </a:xfrm>
        </p:grpSpPr>
        <p:grpSp>
          <p:nvGrpSpPr>
            <p:cNvPr id="8" name="Group 8"/>
            <p:cNvGrpSpPr/>
            <p:nvPr/>
          </p:nvGrpSpPr>
          <p:grpSpPr>
            <a:xfrm>
              <a:off x="0" y="0"/>
              <a:ext cx="444500" cy="444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0" name="TextBox 10"/>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dirty="0">
                  <a:solidFill>
                    <a:srgbClr val="FFFFFF"/>
                  </a:solidFill>
                  <a:latin typeface="Barlow Medium"/>
                </a:rPr>
                <a:t>2</a:t>
              </a:r>
            </a:p>
          </p:txBody>
        </p:sp>
      </p:grpSp>
      <p:pic>
        <p:nvPicPr>
          <p:cNvPr id="11" name="Picture 11"/>
          <p:cNvPicPr>
            <a:picLocks noChangeAspect="1"/>
          </p:cNvPicPr>
          <p:nvPr/>
        </p:nvPicPr>
        <p:blipFill>
          <a:blip r:embed="rId2"/>
          <a:srcRect/>
          <a:stretch>
            <a:fillRect/>
          </a:stretch>
        </p:blipFill>
        <p:spPr>
          <a:xfrm>
            <a:off x="6915150" y="1333014"/>
            <a:ext cx="6353109" cy="6369032"/>
          </a:xfrm>
          <a:prstGeom prst="rect">
            <a:avLst/>
          </a:prstGeom>
        </p:spPr>
      </p:pic>
      <p:sp>
        <p:nvSpPr>
          <p:cNvPr id="12" name="TextBox 12"/>
          <p:cNvSpPr txBox="1"/>
          <p:nvPr/>
        </p:nvSpPr>
        <p:spPr>
          <a:xfrm>
            <a:off x="1216025" y="2590100"/>
            <a:ext cx="5699125" cy="3282950"/>
          </a:xfrm>
          <a:prstGeom prst="rect">
            <a:avLst/>
          </a:prstGeom>
        </p:spPr>
        <p:txBody>
          <a:bodyPr lIns="0" tIns="0" rIns="0" bIns="0" rtlCol="0" anchor="t">
            <a:spAutoFit/>
          </a:bodyPr>
          <a:lstStyle/>
          <a:p>
            <a:pPr>
              <a:lnSpc>
                <a:spcPts val="8499"/>
              </a:lnSpc>
            </a:pPr>
            <a:r>
              <a:rPr lang="en-US" sz="8500" dirty="0">
                <a:solidFill>
                  <a:srgbClr val="B7A57A"/>
                </a:solidFill>
                <a:latin typeface="Encode Sans Black" pitchFamily="2" charset="0"/>
              </a:rPr>
              <a:t>ENCODE</a:t>
            </a:r>
          </a:p>
          <a:p>
            <a:pPr>
              <a:lnSpc>
                <a:spcPts val="8499"/>
              </a:lnSpc>
            </a:pPr>
            <a:r>
              <a:rPr lang="en-US" sz="8499" dirty="0">
                <a:solidFill>
                  <a:srgbClr val="B7A57A"/>
                </a:solidFill>
                <a:latin typeface="Encode Sans Black" pitchFamily="2" charset="0"/>
              </a:rPr>
              <a:t>SANS </a:t>
            </a:r>
          </a:p>
          <a:p>
            <a:pPr marL="0" lvl="0" indent="0" algn="l">
              <a:lnSpc>
                <a:spcPts val="8500"/>
              </a:lnSpc>
              <a:spcBef>
                <a:spcPct val="0"/>
              </a:spcBef>
            </a:pPr>
            <a:endParaRPr lang="en-US" sz="8499" dirty="0">
              <a:solidFill>
                <a:srgbClr val="B7A57A"/>
              </a:solidFill>
              <a:latin typeface="Encode Sans Black" pitchFamily="2" charset="0"/>
            </a:endParaRPr>
          </a:p>
        </p:txBody>
      </p:sp>
      <p:sp>
        <p:nvSpPr>
          <p:cNvPr id="13" name="TextBox 13"/>
          <p:cNvSpPr txBox="1"/>
          <p:nvPr/>
        </p:nvSpPr>
        <p:spPr>
          <a:xfrm>
            <a:off x="1216025" y="5057775"/>
            <a:ext cx="5699125" cy="997774"/>
          </a:xfrm>
          <a:prstGeom prst="rect">
            <a:avLst/>
          </a:prstGeom>
        </p:spPr>
        <p:txBody>
          <a:bodyPr lIns="0" tIns="0" rIns="0" bIns="0" rtlCol="0" anchor="t">
            <a:spAutoFit/>
          </a:bodyPr>
          <a:lstStyle/>
          <a:p>
            <a:pPr>
              <a:lnSpc>
                <a:spcPts val="4000"/>
              </a:lnSpc>
            </a:pPr>
            <a:r>
              <a:rPr lang="en-US" sz="3199" spc="-63" dirty="0">
                <a:solidFill>
                  <a:srgbClr val="FFFFFF"/>
                </a:solidFill>
                <a:latin typeface="Uni Sans Book" pitchFamily="2" charset="77"/>
              </a:rPr>
              <a:t>UNI SANS </a:t>
            </a:r>
          </a:p>
          <a:p>
            <a:pPr marL="0" lvl="0" indent="0" algn="l">
              <a:lnSpc>
                <a:spcPts val="3999"/>
              </a:lnSpc>
              <a:spcBef>
                <a:spcPct val="0"/>
              </a:spcBef>
            </a:pPr>
            <a:r>
              <a:rPr lang="en-US" sz="3200" spc="-64" dirty="0">
                <a:solidFill>
                  <a:srgbClr val="FFFFFF"/>
                </a:solidFill>
                <a:latin typeface="Uni Sans Book" pitchFamily="2" charset="77"/>
              </a:rPr>
              <a:t>(SUBHEADING)</a:t>
            </a:r>
          </a:p>
        </p:txBody>
      </p:sp>
      <p:sp>
        <p:nvSpPr>
          <p:cNvPr id="14" name="TextBox 14"/>
          <p:cNvSpPr txBox="1"/>
          <p:nvPr/>
        </p:nvSpPr>
        <p:spPr>
          <a:xfrm>
            <a:off x="14984730" y="2872957"/>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Bold"/>
              </a:rPr>
              <a:t>Or open sans bold body</a:t>
            </a:r>
          </a:p>
        </p:txBody>
      </p:sp>
      <p:sp>
        <p:nvSpPr>
          <p:cNvPr id="15" name="TextBox 15"/>
          <p:cNvSpPr txBox="1"/>
          <p:nvPr/>
        </p:nvSpPr>
        <p:spPr>
          <a:xfrm>
            <a:off x="14984730" y="2049608"/>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regular body</a:t>
            </a:r>
          </a:p>
        </p:txBody>
      </p:sp>
      <p:pic>
        <p:nvPicPr>
          <p:cNvPr id="16" name="Picture 16"/>
          <p:cNvPicPr>
            <a:picLocks noChangeAspect="1"/>
          </p:cNvPicPr>
          <p:nvPr/>
        </p:nvPicPr>
        <p:blipFill>
          <a:blip r:embed="rId2"/>
          <a:srcRect/>
          <a:stretch>
            <a:fillRect/>
          </a:stretch>
        </p:blipFill>
        <p:spPr>
          <a:xfrm>
            <a:off x="7558154" y="1958984"/>
            <a:ext cx="6353109" cy="6369032"/>
          </a:xfrm>
          <a:prstGeom prst="rect">
            <a:avLst/>
          </a:prstGeom>
        </p:spPr>
      </p:pic>
      <p:pic>
        <p:nvPicPr>
          <p:cNvPr id="17" name="Picture 17"/>
          <p:cNvPicPr>
            <a:picLocks noChangeAspect="1"/>
          </p:cNvPicPr>
          <p:nvPr/>
        </p:nvPicPr>
        <p:blipFill>
          <a:blip r:embed="rId3"/>
          <a:srcRect/>
          <a:stretch>
            <a:fillRect/>
          </a:stretch>
        </p:blipFill>
        <p:spPr>
          <a:xfrm>
            <a:off x="3125980" y="4517530"/>
            <a:ext cx="16230600" cy="5173504"/>
          </a:xfrm>
          <a:prstGeom prst="rect">
            <a:avLst/>
          </a:prstGeom>
        </p:spPr>
      </p:pic>
      <p:pic>
        <p:nvPicPr>
          <p:cNvPr id="18" name="Picture 18"/>
          <p:cNvPicPr>
            <a:picLocks noChangeAspect="1"/>
          </p:cNvPicPr>
          <p:nvPr/>
        </p:nvPicPr>
        <p:blipFill>
          <a:blip r:embed="rId3"/>
          <a:srcRect/>
          <a:stretch>
            <a:fillRect/>
          </a:stretch>
        </p:blipFill>
        <p:spPr>
          <a:xfrm>
            <a:off x="3316480" y="4708030"/>
            <a:ext cx="16230600" cy="5173504"/>
          </a:xfrm>
          <a:prstGeom prst="rect">
            <a:avLst/>
          </a:prstGeom>
        </p:spPr>
      </p:pic>
      <p:pic>
        <p:nvPicPr>
          <p:cNvPr id="19" name="Picture 19"/>
          <p:cNvPicPr>
            <a:picLocks noChangeAspect="1"/>
          </p:cNvPicPr>
          <p:nvPr/>
        </p:nvPicPr>
        <p:blipFill>
          <a:blip r:embed="rId3"/>
          <a:srcRect/>
          <a:stretch>
            <a:fillRect/>
          </a:stretch>
        </p:blipFill>
        <p:spPr>
          <a:xfrm>
            <a:off x="3506980" y="4898530"/>
            <a:ext cx="16230600" cy="517350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819418" y="2612716"/>
            <a:ext cx="11905430" cy="484876"/>
          </a:xfrm>
          <a:prstGeom prst="rect">
            <a:avLst/>
          </a:prstGeom>
        </p:spPr>
        <p:txBody>
          <a:bodyPr lIns="0" tIns="0" rIns="0" bIns="0" rtlCol="0" anchor="t">
            <a:spAutoFit/>
          </a:bodyPr>
          <a:lstStyle/>
          <a:p>
            <a:pPr marL="0" lvl="0" indent="0" algn="ctr">
              <a:lnSpc>
                <a:spcPts val="4000"/>
              </a:lnSpc>
              <a:spcBef>
                <a:spcPct val="0"/>
              </a:spcBef>
            </a:pPr>
            <a:r>
              <a:rPr lang="en-US" sz="3200" spc="-64" dirty="0">
                <a:solidFill>
                  <a:srgbClr val="85754D"/>
                </a:solidFill>
                <a:latin typeface="Uni Sans Book" panose="00000500000000000000" charset="0"/>
              </a:rPr>
              <a:t>UNI SANS SUBHEADING</a:t>
            </a:r>
          </a:p>
        </p:txBody>
      </p:sp>
      <p:grpSp>
        <p:nvGrpSpPr>
          <p:cNvPr id="3" name="Group 3"/>
          <p:cNvGrpSpPr/>
          <p:nvPr/>
        </p:nvGrpSpPr>
        <p:grpSpPr>
          <a:xfrm>
            <a:off x="3191285" y="4229703"/>
            <a:ext cx="3268358" cy="3268358"/>
            <a:chOff x="0" y="0"/>
            <a:chExt cx="4357810" cy="4357810"/>
          </a:xfrm>
        </p:grpSpPr>
        <p:sp>
          <p:nvSpPr>
            <p:cNvPr id="4" name="TextBox 4"/>
            <p:cNvSpPr txBox="1"/>
            <p:nvPr/>
          </p:nvSpPr>
          <p:spPr>
            <a:xfrm>
              <a:off x="1422005" y="1632148"/>
              <a:ext cx="1513801" cy="1007788"/>
            </a:xfrm>
            <a:prstGeom prst="rect">
              <a:avLst/>
            </a:prstGeom>
          </p:spPr>
          <p:txBody>
            <a:bodyPr lIns="0" tIns="0" rIns="0" bIns="0" rtlCol="0" anchor="t">
              <a:spAutoFit/>
            </a:bodyPr>
            <a:lstStyle/>
            <a:p>
              <a:pPr algn="ctr">
                <a:lnSpc>
                  <a:spcPts val="6363"/>
                </a:lnSpc>
              </a:pPr>
              <a:r>
                <a:rPr lang="en-US" sz="4545">
                  <a:solidFill>
                    <a:srgbClr val="043539"/>
                  </a:solidFill>
                  <a:latin typeface="Open Sans"/>
                </a:rPr>
                <a:t>87%</a:t>
              </a:r>
            </a:p>
          </p:txBody>
        </p:sp>
        <p:grpSp>
          <p:nvGrpSpPr>
            <p:cNvPr id="5" name="Group 5"/>
            <p:cNvGrpSpPr>
              <a:grpSpLocks noChangeAspect="1"/>
            </p:cNvGrpSpPr>
            <p:nvPr/>
          </p:nvGrpSpPr>
          <p:grpSpPr>
            <a:xfrm>
              <a:off x="0" y="0"/>
              <a:ext cx="4357810" cy="4357810"/>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969696"/>
              </a:solidFill>
            </p:spPr>
            <p:txBody>
              <a:bodyPr/>
              <a:lstStyle/>
              <a:p>
                <a:endParaRPr lang="en-US"/>
              </a:p>
            </p:txBody>
          </p:sp>
          <p:sp>
            <p:nvSpPr>
              <p:cNvPr id="7" name="Freeform 7"/>
              <p:cNvSpPr/>
              <p:nvPr/>
            </p:nvSpPr>
            <p:spPr>
              <a:xfrm>
                <a:off x="-94511" y="1063"/>
                <a:ext cx="2713786" cy="2666512"/>
              </a:xfrm>
              <a:custGeom>
                <a:avLst/>
                <a:gdLst/>
                <a:ahLst/>
                <a:cxnLst/>
                <a:rect l="l" t="t" r="r" b="b"/>
                <a:pathLst>
                  <a:path w="2713786" h="2666512">
                    <a:moveTo>
                      <a:pt x="1460102" y="2540"/>
                    </a:moveTo>
                    <a:cubicBezTo>
                      <a:pt x="2042678" y="46514"/>
                      <a:pt x="2520096" y="482266"/>
                      <a:pt x="2616941" y="1058416"/>
                    </a:cubicBezTo>
                    <a:cubicBezTo>
                      <a:pt x="2713786" y="1634565"/>
                      <a:pt x="2405071" y="2202459"/>
                      <a:pt x="1868889" y="2434485"/>
                    </a:cubicBezTo>
                    <a:cubicBezTo>
                      <a:pt x="1332707" y="2666512"/>
                      <a:pt x="707400" y="2502806"/>
                      <a:pt x="353700" y="2037808"/>
                    </a:cubicBezTo>
                    <a:cubicBezTo>
                      <a:pt x="0" y="1572809"/>
                      <a:pt x="9166" y="926493"/>
                      <a:pt x="375910" y="471711"/>
                    </a:cubicBezTo>
                    <a:cubicBezTo>
                      <a:pt x="395796" y="446825"/>
                      <a:pt x="427478" y="434481"/>
                      <a:pt x="458959" y="439353"/>
                    </a:cubicBezTo>
                    <a:cubicBezTo>
                      <a:pt x="490440" y="444225"/>
                      <a:pt x="516908" y="465569"/>
                      <a:pt x="528341" y="495303"/>
                    </a:cubicBezTo>
                    <a:cubicBezTo>
                      <a:pt x="539773" y="525037"/>
                      <a:pt x="534422" y="558615"/>
                      <a:pt x="514314" y="583323"/>
                    </a:cubicBezTo>
                    <a:cubicBezTo>
                      <a:pt x="198914" y="974435"/>
                      <a:pt x="191032" y="1530267"/>
                      <a:pt x="495214" y="1930165"/>
                    </a:cubicBezTo>
                    <a:cubicBezTo>
                      <a:pt x="799396" y="2330064"/>
                      <a:pt x="1337159" y="2470852"/>
                      <a:pt x="1798276" y="2271309"/>
                    </a:cubicBezTo>
                    <a:cubicBezTo>
                      <a:pt x="2259392" y="2071766"/>
                      <a:pt x="2524888" y="1583378"/>
                      <a:pt x="2441601" y="1087889"/>
                    </a:cubicBezTo>
                    <a:cubicBezTo>
                      <a:pt x="2358314" y="592400"/>
                      <a:pt x="1947734" y="217653"/>
                      <a:pt x="1446720" y="179835"/>
                    </a:cubicBezTo>
                    <a:cubicBezTo>
                      <a:pt x="1414944" y="177580"/>
                      <a:pt x="1386803" y="158494"/>
                      <a:pt x="1372954" y="129806"/>
                    </a:cubicBezTo>
                    <a:cubicBezTo>
                      <a:pt x="1359105" y="101118"/>
                      <a:pt x="1361665" y="67213"/>
                      <a:pt x="1379663" y="40929"/>
                    </a:cubicBezTo>
                    <a:cubicBezTo>
                      <a:pt x="1397661" y="14645"/>
                      <a:pt x="1428348" y="0"/>
                      <a:pt x="1460102" y="2540"/>
                    </a:cubicBezTo>
                    <a:close/>
                  </a:path>
                </a:pathLst>
              </a:custGeom>
              <a:solidFill>
                <a:srgbClr val="B7A57A"/>
              </a:solidFill>
            </p:spPr>
            <p:txBody>
              <a:bodyPr/>
              <a:lstStyle/>
              <a:p>
                <a:endParaRPr lang="en-US"/>
              </a:p>
            </p:txBody>
          </p:sp>
        </p:grpSp>
      </p:grpSp>
      <p:grpSp>
        <p:nvGrpSpPr>
          <p:cNvPr id="8" name="Group 8"/>
          <p:cNvGrpSpPr/>
          <p:nvPr/>
        </p:nvGrpSpPr>
        <p:grpSpPr>
          <a:xfrm>
            <a:off x="10970464" y="4772867"/>
            <a:ext cx="3440281" cy="2182030"/>
            <a:chOff x="0" y="0"/>
            <a:chExt cx="4587042" cy="2909374"/>
          </a:xfrm>
        </p:grpSpPr>
        <p:grpSp>
          <p:nvGrpSpPr>
            <p:cNvPr id="9" name="Group 9"/>
            <p:cNvGrpSpPr>
              <a:grpSpLocks noChangeAspect="1"/>
            </p:cNvGrpSpPr>
            <p:nvPr/>
          </p:nvGrpSpPr>
          <p:grpSpPr>
            <a:xfrm>
              <a:off x="0" y="0"/>
              <a:ext cx="4587042" cy="2909374"/>
              <a:chOff x="0" y="0"/>
              <a:chExt cx="7620000" cy="4833056"/>
            </a:xfrm>
          </p:grpSpPr>
          <p:sp>
            <p:nvSpPr>
              <p:cNvPr id="10" name="Freeform 10"/>
              <p:cNvSpPr/>
              <p:nvPr/>
            </p:nvSpPr>
            <p:spPr>
              <a:xfrm>
                <a:off x="16351" y="0"/>
                <a:ext cx="7587228" cy="4833098"/>
              </a:xfrm>
              <a:custGeom>
                <a:avLst/>
                <a:gdLst/>
                <a:ahLst/>
                <a:cxnLst/>
                <a:rect l="l" t="t" r="r" b="b"/>
                <a:pathLst>
                  <a:path w="7587228" h="483309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2206149" y="0"/>
                    </a:moveTo>
                    <a:lnTo>
                      <a:pt x="2206149" y="0"/>
                    </a:lnTo>
                    <a:cubicBezTo>
                      <a:pt x="2150012" y="0"/>
                      <a:pt x="2096173" y="22301"/>
                      <a:pt x="2056478" y="61996"/>
                    </a:cubicBezTo>
                    <a:cubicBezTo>
                      <a:pt x="2016783" y="101691"/>
                      <a:pt x="1994482" y="155529"/>
                      <a:pt x="1994482" y="211667"/>
                    </a:cubicBezTo>
                    <a:lnTo>
                      <a:pt x="1994482" y="282222"/>
                    </a:lnTo>
                    <a:cubicBezTo>
                      <a:pt x="1995003" y="398753"/>
                      <a:pt x="2089617" y="492944"/>
                      <a:pt x="2206149" y="492944"/>
                    </a:cubicBezTo>
                    <a:cubicBezTo>
                      <a:pt x="2322681" y="492944"/>
                      <a:pt x="2417295" y="398753"/>
                      <a:pt x="2417816" y="282222"/>
                    </a:cubicBezTo>
                    <a:lnTo>
                      <a:pt x="2417816" y="211667"/>
                    </a:lnTo>
                    <a:cubicBezTo>
                      <a:pt x="2417816" y="155529"/>
                      <a:pt x="2395515" y="101691"/>
                      <a:pt x="2355820" y="61996"/>
                    </a:cubicBezTo>
                    <a:cubicBezTo>
                      <a:pt x="2316125" y="22301"/>
                      <a:pt x="2262286" y="0"/>
                      <a:pt x="2206149" y="0"/>
                    </a:cubicBezTo>
                    <a:close/>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4" y="564437"/>
                      <a:pt x="2114991" y="564444"/>
                    </a:cubicBezTo>
                    <a:lnTo>
                      <a:pt x="2297307" y="564444"/>
                    </a:lnTo>
                    <a:cubicBezTo>
                      <a:pt x="2412704" y="564437"/>
                      <a:pt x="2516480" y="634683"/>
                      <a:pt x="2559350" y="741821"/>
                    </a:cubicBezTo>
                    <a:lnTo>
                      <a:pt x="2629482" y="917222"/>
                    </a:lnTo>
                    <a:lnTo>
                      <a:pt x="2820053" y="1361934"/>
                    </a:lnTo>
                    <a:cubicBezTo>
                      <a:pt x="2824727" y="1372839"/>
                      <a:pt x="2823607"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close/>
                    <a:moveTo>
                      <a:pt x="3793649" y="0"/>
                    </a:moveTo>
                    <a:cubicBezTo>
                      <a:pt x="3676749" y="0"/>
                      <a:pt x="3581982" y="94766"/>
                      <a:pt x="3581982" y="211667"/>
                    </a:cubicBezTo>
                    <a:lnTo>
                      <a:pt x="3581982" y="282222"/>
                    </a:lnTo>
                    <a:cubicBezTo>
                      <a:pt x="3582504" y="398753"/>
                      <a:pt x="3677117" y="492944"/>
                      <a:pt x="3793649" y="492944"/>
                    </a:cubicBezTo>
                    <a:cubicBezTo>
                      <a:pt x="3910181" y="492944"/>
                      <a:pt x="4004794" y="398753"/>
                      <a:pt x="4005316" y="282222"/>
                    </a:cubicBezTo>
                    <a:lnTo>
                      <a:pt x="4005316" y="211667"/>
                    </a:lnTo>
                    <a:cubicBezTo>
                      <a:pt x="4005316" y="94766"/>
                      <a:pt x="3910549" y="0"/>
                      <a:pt x="3793649" y="0"/>
                    </a:cubicBezTo>
                    <a:close/>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8"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2" y="2239141"/>
                      <a:pt x="4134048" y="2246392"/>
                    </a:cubicBezTo>
                    <a:cubicBezTo>
                      <a:pt x="4127374" y="2253643"/>
                      <a:pt x="4117970" y="2257771"/>
                      <a:pt x="4108115" y="2257778"/>
                    </a:cubicBezTo>
                    <a:lnTo>
                      <a:pt x="4054281" y="2257778"/>
                    </a:lnTo>
                    <a:cubicBezTo>
                      <a:pt x="3985300"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6" y="2239141"/>
                      <a:pt x="3443238" y="2229429"/>
                      <a:pt x="3444046" y="2219607"/>
                    </a:cubicBezTo>
                    <a:lnTo>
                      <a:pt x="3511427" y="1411111"/>
                    </a:lnTo>
                    <a:lnTo>
                      <a:pt x="3574433" y="969998"/>
                    </a:lnTo>
                    <a:close/>
                    <a:moveTo>
                      <a:pt x="5381149" y="0"/>
                    </a:moveTo>
                    <a:cubicBezTo>
                      <a:pt x="5264249" y="0"/>
                      <a:pt x="5169482" y="94766"/>
                      <a:pt x="5169482" y="211667"/>
                    </a:cubicBezTo>
                    <a:lnTo>
                      <a:pt x="5169482" y="282222"/>
                    </a:lnTo>
                    <a:cubicBezTo>
                      <a:pt x="5170004" y="398753"/>
                      <a:pt x="5264617" y="492944"/>
                      <a:pt x="5381149" y="492944"/>
                    </a:cubicBezTo>
                    <a:cubicBezTo>
                      <a:pt x="5497681" y="492944"/>
                      <a:pt x="5592294" y="398753"/>
                      <a:pt x="5592816" y="282222"/>
                    </a:cubicBezTo>
                    <a:lnTo>
                      <a:pt x="5592816" y="211667"/>
                    </a:lnTo>
                    <a:cubicBezTo>
                      <a:pt x="5592816" y="94766"/>
                      <a:pt x="5498049" y="0"/>
                      <a:pt x="5381149" y="0"/>
                    </a:cubicBezTo>
                    <a:close/>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6"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8"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2" y="2239141"/>
                      <a:pt x="5721548" y="2246392"/>
                    </a:cubicBezTo>
                    <a:cubicBezTo>
                      <a:pt x="5714874" y="2253643"/>
                      <a:pt x="5705470" y="2257771"/>
                      <a:pt x="5695615" y="2257778"/>
                    </a:cubicBezTo>
                    <a:lnTo>
                      <a:pt x="5641781" y="2257778"/>
                    </a:lnTo>
                    <a:cubicBezTo>
                      <a:pt x="5572800"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6" y="2239141"/>
                      <a:pt x="5030738" y="2229429"/>
                      <a:pt x="5031546" y="2219607"/>
                    </a:cubicBezTo>
                    <a:lnTo>
                      <a:pt x="5098927" y="1411111"/>
                    </a:lnTo>
                    <a:lnTo>
                      <a:pt x="5161933" y="969998"/>
                    </a:lnTo>
                    <a:close/>
                    <a:moveTo>
                      <a:pt x="6968649" y="0"/>
                    </a:moveTo>
                    <a:cubicBezTo>
                      <a:pt x="6912511" y="0"/>
                      <a:pt x="6858673" y="22300"/>
                      <a:pt x="6818978" y="61996"/>
                    </a:cubicBezTo>
                    <a:cubicBezTo>
                      <a:pt x="6779282" y="101691"/>
                      <a:pt x="6756982" y="155529"/>
                      <a:pt x="6756982" y="211667"/>
                    </a:cubicBezTo>
                    <a:lnTo>
                      <a:pt x="6756982" y="282222"/>
                    </a:lnTo>
                    <a:cubicBezTo>
                      <a:pt x="6757503" y="398753"/>
                      <a:pt x="6852117" y="492945"/>
                      <a:pt x="6968649" y="492945"/>
                    </a:cubicBezTo>
                    <a:cubicBezTo>
                      <a:pt x="7085181" y="492945"/>
                      <a:pt x="7179795" y="398753"/>
                      <a:pt x="7180316" y="282222"/>
                    </a:cubicBezTo>
                    <a:lnTo>
                      <a:pt x="7180316" y="211667"/>
                    </a:lnTo>
                    <a:cubicBezTo>
                      <a:pt x="7180316" y="155529"/>
                      <a:pt x="7158016" y="101691"/>
                      <a:pt x="7118320" y="61996"/>
                    </a:cubicBezTo>
                    <a:cubicBezTo>
                      <a:pt x="7078625" y="22300"/>
                      <a:pt x="7024787" y="0"/>
                      <a:pt x="6968649" y="0"/>
                    </a:cubicBezTo>
                    <a:close/>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6"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close/>
                    <a:moveTo>
                      <a:pt x="618649" y="2575278"/>
                    </a:moveTo>
                    <a:cubicBezTo>
                      <a:pt x="562511" y="2575278"/>
                      <a:pt x="508673" y="2597578"/>
                      <a:pt x="468978" y="2637274"/>
                    </a:cubicBezTo>
                    <a:cubicBezTo>
                      <a:pt x="429283" y="2676969"/>
                      <a:pt x="406982" y="2730807"/>
                      <a:pt x="406982" y="2786944"/>
                    </a:cubicBezTo>
                    <a:lnTo>
                      <a:pt x="406982" y="2857500"/>
                    </a:lnTo>
                    <a:cubicBezTo>
                      <a:pt x="407503" y="2974031"/>
                      <a:pt x="502117" y="3068222"/>
                      <a:pt x="618649" y="3068222"/>
                    </a:cubicBezTo>
                    <a:cubicBezTo>
                      <a:pt x="735181" y="3068222"/>
                      <a:pt x="829794" y="2974031"/>
                      <a:pt x="830316" y="2857500"/>
                    </a:cubicBezTo>
                    <a:lnTo>
                      <a:pt x="830316" y="2786944"/>
                    </a:lnTo>
                    <a:cubicBezTo>
                      <a:pt x="830316" y="2730807"/>
                      <a:pt x="808015" y="2676969"/>
                      <a:pt x="768320" y="2637274"/>
                    </a:cubicBezTo>
                    <a:cubicBezTo>
                      <a:pt x="728625" y="2597578"/>
                      <a:pt x="674787" y="2575278"/>
                      <a:pt x="618649" y="2575278"/>
                    </a:cubicBezTo>
                    <a:close/>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1"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close/>
                    <a:moveTo>
                      <a:pt x="2206149" y="2575278"/>
                    </a:moveTo>
                    <a:cubicBezTo>
                      <a:pt x="2150012" y="2575278"/>
                      <a:pt x="2096173" y="2597578"/>
                      <a:pt x="2056478" y="2637273"/>
                    </a:cubicBezTo>
                    <a:cubicBezTo>
                      <a:pt x="2016783" y="2676969"/>
                      <a:pt x="1994482" y="2730807"/>
                      <a:pt x="1994482" y="2786944"/>
                    </a:cubicBezTo>
                    <a:lnTo>
                      <a:pt x="1994482" y="2857500"/>
                    </a:lnTo>
                    <a:cubicBezTo>
                      <a:pt x="1995003" y="2974031"/>
                      <a:pt x="2089617" y="3068222"/>
                      <a:pt x="2206149" y="3068222"/>
                    </a:cubicBezTo>
                    <a:cubicBezTo>
                      <a:pt x="2322681" y="3068222"/>
                      <a:pt x="2417295" y="2974031"/>
                      <a:pt x="2417816" y="2857500"/>
                    </a:cubicBezTo>
                    <a:lnTo>
                      <a:pt x="2417816" y="2786944"/>
                    </a:lnTo>
                    <a:cubicBezTo>
                      <a:pt x="2417816" y="2730807"/>
                      <a:pt x="2395515" y="2676969"/>
                      <a:pt x="2355820" y="2637273"/>
                    </a:cubicBezTo>
                    <a:cubicBezTo>
                      <a:pt x="2316125" y="2597578"/>
                      <a:pt x="2262286" y="2575278"/>
                      <a:pt x="2206149" y="2575278"/>
                    </a:cubicBezTo>
                    <a:close/>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2"/>
                    </a:cubicBezTo>
                    <a:lnTo>
                      <a:pt x="1782816" y="3492500"/>
                    </a:lnTo>
                    <a:lnTo>
                      <a:pt x="1852948" y="3317099"/>
                    </a:lnTo>
                    <a:cubicBezTo>
                      <a:pt x="1895818" y="3209961"/>
                      <a:pt x="1999594" y="3139715"/>
                      <a:pt x="2114991" y="3139722"/>
                    </a:cubicBezTo>
                    <a:lnTo>
                      <a:pt x="2297307" y="3139722"/>
                    </a:lnTo>
                    <a:cubicBezTo>
                      <a:pt x="2412704" y="3139715"/>
                      <a:pt x="2516480" y="3209961"/>
                      <a:pt x="2559350" y="3317099"/>
                    </a:cubicBezTo>
                    <a:lnTo>
                      <a:pt x="2629482" y="3492500"/>
                    </a:lnTo>
                    <a:lnTo>
                      <a:pt x="2820053" y="3937212"/>
                    </a:lnTo>
                    <a:cubicBezTo>
                      <a:pt x="2824727" y="3948116"/>
                      <a:pt x="2823607" y="3960640"/>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close/>
                    <a:moveTo>
                      <a:pt x="3793649" y="2575278"/>
                    </a:moveTo>
                    <a:cubicBezTo>
                      <a:pt x="3676749" y="2575278"/>
                      <a:pt x="3581982" y="2670044"/>
                      <a:pt x="3581982" y="2786944"/>
                    </a:cubicBezTo>
                    <a:lnTo>
                      <a:pt x="3581982" y="2857500"/>
                    </a:lnTo>
                    <a:cubicBezTo>
                      <a:pt x="3582504" y="2974031"/>
                      <a:pt x="3677117" y="3068222"/>
                      <a:pt x="3793649" y="3068222"/>
                    </a:cubicBezTo>
                    <a:cubicBezTo>
                      <a:pt x="3910181" y="3068222"/>
                      <a:pt x="4004794" y="2974031"/>
                      <a:pt x="4005316" y="2857500"/>
                    </a:cubicBezTo>
                    <a:lnTo>
                      <a:pt x="4005316" y="2786944"/>
                    </a:lnTo>
                    <a:cubicBezTo>
                      <a:pt x="4005316" y="2670044"/>
                      <a:pt x="3910549" y="2575278"/>
                      <a:pt x="3793649" y="2575278"/>
                    </a:cubicBezTo>
                    <a:close/>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4"/>
                      <a:pt x="4103980" y="3209961"/>
                      <a:pt x="4146850" y="3317099"/>
                    </a:cubicBezTo>
                    <a:lnTo>
                      <a:pt x="4216982" y="3492500"/>
                    </a:lnTo>
                    <a:lnTo>
                      <a:pt x="4407553" y="3937212"/>
                    </a:lnTo>
                    <a:cubicBezTo>
                      <a:pt x="4412228" y="3948116"/>
                      <a:pt x="4411108" y="3960641"/>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7"/>
                      <a:pt x="4011736" y="3537162"/>
                      <a:pt x="4012865" y="3545275"/>
                    </a:cubicBezTo>
                    <a:lnTo>
                      <a:pt x="4075871" y="3986389"/>
                    </a:lnTo>
                    <a:lnTo>
                      <a:pt x="4143252" y="4794885"/>
                    </a:lnTo>
                    <a:cubicBezTo>
                      <a:pt x="4144060" y="4804707"/>
                      <a:pt x="4140722" y="4814419"/>
                      <a:pt x="4134048" y="4821670"/>
                    </a:cubicBezTo>
                    <a:cubicBezTo>
                      <a:pt x="4127374" y="4828921"/>
                      <a:pt x="4117970" y="4833049"/>
                      <a:pt x="4108115" y="4833055"/>
                    </a:cubicBezTo>
                    <a:lnTo>
                      <a:pt x="4054281" y="4833055"/>
                    </a:lnTo>
                    <a:cubicBezTo>
                      <a:pt x="3985300"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6" y="4814419"/>
                      <a:pt x="3443238" y="4804707"/>
                      <a:pt x="3444046" y="4794885"/>
                    </a:cubicBezTo>
                    <a:lnTo>
                      <a:pt x="3511427" y="3986389"/>
                    </a:lnTo>
                    <a:lnTo>
                      <a:pt x="3574433" y="3545275"/>
                    </a:lnTo>
                    <a:close/>
                    <a:moveTo>
                      <a:pt x="5381149" y="2575278"/>
                    </a:moveTo>
                    <a:cubicBezTo>
                      <a:pt x="5264249" y="2575278"/>
                      <a:pt x="5169482" y="2670044"/>
                      <a:pt x="5169482" y="2786944"/>
                    </a:cubicBezTo>
                    <a:lnTo>
                      <a:pt x="5169482" y="2857500"/>
                    </a:lnTo>
                    <a:cubicBezTo>
                      <a:pt x="5170004" y="2974031"/>
                      <a:pt x="5264617" y="3068222"/>
                      <a:pt x="5381149" y="3068222"/>
                    </a:cubicBezTo>
                    <a:cubicBezTo>
                      <a:pt x="5497681" y="3068222"/>
                      <a:pt x="5592294" y="2974031"/>
                      <a:pt x="5592816" y="2857500"/>
                    </a:cubicBezTo>
                    <a:lnTo>
                      <a:pt x="5592816" y="2786944"/>
                    </a:lnTo>
                    <a:cubicBezTo>
                      <a:pt x="5592816" y="2670044"/>
                      <a:pt x="5498049" y="2575278"/>
                      <a:pt x="5381149" y="2575278"/>
                    </a:cubicBezTo>
                    <a:close/>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6"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4"/>
                      <a:pt x="5691480" y="3209961"/>
                      <a:pt x="5734350" y="3317099"/>
                    </a:cubicBezTo>
                    <a:lnTo>
                      <a:pt x="5804482" y="3492500"/>
                    </a:lnTo>
                    <a:lnTo>
                      <a:pt x="5995053" y="3937212"/>
                    </a:lnTo>
                    <a:cubicBezTo>
                      <a:pt x="5999728" y="3948116"/>
                      <a:pt x="5998608" y="3960641"/>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7"/>
                      <a:pt x="5599236" y="3537162"/>
                      <a:pt x="5600365" y="3545275"/>
                    </a:cubicBezTo>
                    <a:lnTo>
                      <a:pt x="5663371" y="3986389"/>
                    </a:lnTo>
                    <a:lnTo>
                      <a:pt x="5730752" y="4794885"/>
                    </a:lnTo>
                    <a:cubicBezTo>
                      <a:pt x="5731560" y="4804707"/>
                      <a:pt x="5728222" y="4814419"/>
                      <a:pt x="5721548" y="4821670"/>
                    </a:cubicBezTo>
                    <a:cubicBezTo>
                      <a:pt x="5714874" y="4828921"/>
                      <a:pt x="5705470" y="4833049"/>
                      <a:pt x="5695615" y="4833055"/>
                    </a:cubicBezTo>
                    <a:lnTo>
                      <a:pt x="5641781" y="4833055"/>
                    </a:lnTo>
                    <a:cubicBezTo>
                      <a:pt x="5572800"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6" y="4814419"/>
                      <a:pt x="5030738" y="4804707"/>
                      <a:pt x="5031546" y="4794885"/>
                    </a:cubicBezTo>
                    <a:lnTo>
                      <a:pt x="5098927" y="3986389"/>
                    </a:lnTo>
                    <a:lnTo>
                      <a:pt x="5161933" y="3545275"/>
                    </a:lnTo>
                    <a:close/>
                  </a:path>
                </a:pathLst>
              </a:custGeom>
              <a:solidFill>
                <a:srgbClr val="B7A57A"/>
              </a:solidFill>
            </p:spPr>
            <p:txBody>
              <a:bodyPr/>
              <a:lstStyle/>
              <a:p>
                <a:endParaRPr lang="en-US"/>
              </a:p>
            </p:txBody>
          </p:sp>
          <p:sp>
            <p:nvSpPr>
              <p:cNvPr id="11" name="Freeform 11"/>
              <p:cNvSpPr/>
              <p:nvPr/>
            </p:nvSpPr>
            <p:spPr>
              <a:xfrm>
                <a:off x="6366351" y="2575278"/>
                <a:ext cx="1237228" cy="2257821"/>
              </a:xfrm>
              <a:custGeom>
                <a:avLst/>
                <a:gdLst/>
                <a:ahLst/>
                <a:cxnLst/>
                <a:rect l="l" t="t" r="r" b="b"/>
                <a:pathLst>
                  <a:path w="1237228" h="2257821">
                    <a:moveTo>
                      <a:pt x="618649" y="0"/>
                    </a:moveTo>
                    <a:cubicBezTo>
                      <a:pt x="562511" y="0"/>
                      <a:pt x="508673" y="22300"/>
                      <a:pt x="468978" y="61995"/>
                    </a:cubicBezTo>
                    <a:cubicBezTo>
                      <a:pt x="429282" y="101691"/>
                      <a:pt x="406982" y="155529"/>
                      <a:pt x="406982" y="211666"/>
                    </a:cubicBezTo>
                    <a:lnTo>
                      <a:pt x="406982" y="282222"/>
                    </a:lnTo>
                    <a:cubicBezTo>
                      <a:pt x="407503" y="398753"/>
                      <a:pt x="502117" y="492944"/>
                      <a:pt x="618649" y="492944"/>
                    </a:cubicBezTo>
                    <a:cubicBezTo>
                      <a:pt x="735181" y="492944"/>
                      <a:pt x="829795" y="398753"/>
                      <a:pt x="830316" y="282222"/>
                    </a:cubicBezTo>
                    <a:lnTo>
                      <a:pt x="830316" y="211666"/>
                    </a:lnTo>
                    <a:cubicBezTo>
                      <a:pt x="830316" y="155529"/>
                      <a:pt x="808016" y="101691"/>
                      <a:pt x="768320" y="61995"/>
                    </a:cubicBezTo>
                    <a:cubicBezTo>
                      <a:pt x="728625" y="22300"/>
                      <a:pt x="674787" y="0"/>
                      <a:pt x="618649" y="0"/>
                    </a:cubicBezTo>
                    <a:close/>
                    <a:moveTo>
                      <a:pt x="399433" y="969997"/>
                    </a:moveTo>
                    <a:cubicBezTo>
                      <a:pt x="400632" y="961884"/>
                      <a:pt x="389203" y="958709"/>
                      <a:pt x="386028" y="966258"/>
                    </a:cubicBezTo>
                    <a:lnTo>
                      <a:pt x="232004" y="1325597"/>
                    </a:lnTo>
                    <a:cubicBezTo>
                      <a:pt x="209748" y="1377518"/>
                      <a:pt x="158672" y="1411161"/>
                      <a:pt x="102182" y="1411111"/>
                    </a:cubicBezTo>
                    <a:lnTo>
                      <a:pt x="37130" y="1411111"/>
                    </a:lnTo>
                    <a:cubicBezTo>
                      <a:pt x="25266" y="1411121"/>
                      <a:pt x="14191" y="1405167"/>
                      <a:pt x="7655" y="1395265"/>
                    </a:cubicBezTo>
                    <a:cubicBezTo>
                      <a:pt x="1120" y="1385363"/>
                      <a:pt x="0" y="1372838"/>
                      <a:pt x="4674"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7" y="1385362"/>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5" y="958709"/>
                      <a:pt x="836736" y="961884"/>
                      <a:pt x="837865" y="969997"/>
                    </a:cubicBezTo>
                    <a:lnTo>
                      <a:pt x="900871" y="1411111"/>
                    </a:lnTo>
                    <a:lnTo>
                      <a:pt x="968252" y="2219607"/>
                    </a:lnTo>
                    <a:cubicBezTo>
                      <a:pt x="969060" y="2229429"/>
                      <a:pt x="965722" y="2239141"/>
                      <a:pt x="959048" y="2246392"/>
                    </a:cubicBezTo>
                    <a:cubicBezTo>
                      <a:pt x="952374" y="2253643"/>
                      <a:pt x="942970" y="2257771"/>
                      <a:pt x="933115" y="2257777"/>
                    </a:cubicBezTo>
                    <a:lnTo>
                      <a:pt x="879281" y="2257777"/>
                    </a:lnTo>
                    <a:cubicBezTo>
                      <a:pt x="810299" y="2257786"/>
                      <a:pt x="751422" y="2207921"/>
                      <a:pt x="740075" y="2139879"/>
                    </a:cubicBezTo>
                    <a:lnTo>
                      <a:pt x="625704" y="1452880"/>
                    </a:lnTo>
                    <a:cubicBezTo>
                      <a:pt x="624364" y="1444977"/>
                      <a:pt x="613075" y="1444977"/>
                      <a:pt x="611735" y="1452880"/>
                    </a:cubicBezTo>
                    <a:lnTo>
                      <a:pt x="497294" y="2139879"/>
                    </a:lnTo>
                    <a:cubicBezTo>
                      <a:pt x="485942" y="2207947"/>
                      <a:pt x="427025" y="2257820"/>
                      <a:pt x="358017" y="2257777"/>
                    </a:cubicBezTo>
                    <a:lnTo>
                      <a:pt x="304183" y="2257777"/>
                    </a:lnTo>
                    <a:cubicBezTo>
                      <a:pt x="294328" y="2257771"/>
                      <a:pt x="284924" y="2253643"/>
                      <a:pt x="278250" y="2246392"/>
                    </a:cubicBezTo>
                    <a:cubicBezTo>
                      <a:pt x="271576" y="2239141"/>
                      <a:pt x="268238" y="2229429"/>
                      <a:pt x="269046" y="2219607"/>
                    </a:cubicBezTo>
                    <a:lnTo>
                      <a:pt x="336427" y="1411111"/>
                    </a:lnTo>
                    <a:lnTo>
                      <a:pt x="399433" y="969997"/>
                    </a:lnTo>
                    <a:close/>
                  </a:path>
                </a:pathLst>
              </a:custGeom>
              <a:solidFill>
                <a:srgbClr val="969696"/>
              </a:solidFill>
            </p:spPr>
            <p:txBody>
              <a:bodyPr/>
              <a:lstStyle/>
              <a:p>
                <a:endParaRPr lang="en-US"/>
              </a:p>
            </p:txBody>
          </p:sp>
        </p:grpSp>
      </p:grpSp>
      <p:sp>
        <p:nvSpPr>
          <p:cNvPr id="12" name="TextBox 12"/>
          <p:cNvSpPr txBox="1"/>
          <p:nvPr/>
        </p:nvSpPr>
        <p:spPr>
          <a:xfrm>
            <a:off x="11666809"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3" name="TextBox 13"/>
          <p:cNvSpPr txBox="1"/>
          <p:nvPr/>
        </p:nvSpPr>
        <p:spPr>
          <a:xfrm>
            <a:off x="3851323"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4" name="AutoShape 14"/>
          <p:cNvSpPr/>
          <p:nvPr/>
        </p:nvSpPr>
        <p:spPr>
          <a:xfrm rot="-4500000">
            <a:off x="6618921" y="6168176"/>
            <a:ext cx="4015841" cy="0"/>
          </a:xfrm>
          <a:prstGeom prst="line">
            <a:avLst/>
          </a:prstGeom>
          <a:ln w="9525" cap="rnd">
            <a:solidFill>
              <a:srgbClr val="4B2E83"/>
            </a:solidFill>
            <a:prstDash val="solid"/>
            <a:headEnd type="none" w="sm" len="sm"/>
            <a:tailEnd type="none" w="sm" len="sm"/>
          </a:ln>
        </p:spPr>
        <p:txBody>
          <a:bodyPr/>
          <a:lstStyle/>
          <a:p>
            <a:endParaRPr lang="en-US"/>
          </a:p>
        </p:txBody>
      </p:sp>
      <p:sp>
        <p:nvSpPr>
          <p:cNvPr id="15" name="AutoShape 15"/>
          <p:cNvSpPr/>
          <p:nvPr/>
        </p:nvSpPr>
        <p:spPr>
          <a:xfrm>
            <a:off x="2819418" y="1606232"/>
            <a:ext cx="4514587" cy="560935"/>
          </a:xfrm>
          <a:prstGeom prst="rect">
            <a:avLst/>
          </a:prstGeom>
          <a:solidFill>
            <a:srgbClr val="B7A57A"/>
          </a:solidFill>
        </p:spPr>
        <p:txBody>
          <a:bodyPr/>
          <a:lstStyle/>
          <a:p>
            <a:endParaRPr lang="en-US"/>
          </a:p>
        </p:txBody>
      </p:sp>
      <p:sp>
        <p:nvSpPr>
          <p:cNvPr id="16" name="TextBox 16"/>
          <p:cNvSpPr txBox="1"/>
          <p:nvPr/>
        </p:nvSpPr>
        <p:spPr>
          <a:xfrm>
            <a:off x="350422" y="1166408"/>
            <a:ext cx="17530006" cy="1000760"/>
          </a:xfrm>
          <a:prstGeom prst="rect">
            <a:avLst/>
          </a:prstGeom>
        </p:spPr>
        <p:txBody>
          <a:bodyPr lIns="0" tIns="0" rIns="0" bIns="0" rtlCol="0" anchor="t">
            <a:spAutoFit/>
          </a:bodyPr>
          <a:lstStyle/>
          <a:p>
            <a:pPr algn="ctr">
              <a:lnSpc>
                <a:spcPts val="7599"/>
              </a:lnSpc>
            </a:pPr>
            <a:r>
              <a:rPr lang="en-US" sz="7599" dirty="0">
                <a:solidFill>
                  <a:srgbClr val="4B2E83"/>
                </a:solidFill>
                <a:latin typeface="Encode Sans Black" pitchFamily="2" charset="0"/>
              </a:rPr>
              <a:t>ENCODE SANS HEADING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302625" y="6770370"/>
            <a:ext cx="333375" cy="333375"/>
            <a:chOff x="0" y="0"/>
            <a:chExt cx="444500" cy="444500"/>
          </a:xfrm>
        </p:grpSpPr>
        <p:grpSp>
          <p:nvGrpSpPr>
            <p:cNvPr id="3" name="Group 3"/>
            <p:cNvGrpSpPr/>
            <p:nvPr/>
          </p:nvGrpSpPr>
          <p:grpSpPr>
            <a:xfrm>
              <a:off x="0" y="0"/>
              <a:ext cx="444500" cy="4445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5" name="TextBox 5"/>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6" name="Group 6"/>
          <p:cNvGrpSpPr/>
          <p:nvPr/>
        </p:nvGrpSpPr>
        <p:grpSpPr>
          <a:xfrm>
            <a:off x="11377250" y="6770370"/>
            <a:ext cx="333375" cy="333375"/>
            <a:chOff x="0" y="0"/>
            <a:chExt cx="444500" cy="444500"/>
          </a:xfrm>
        </p:grpSpPr>
        <p:grpSp>
          <p:nvGrpSpPr>
            <p:cNvPr id="7" name="Group 7"/>
            <p:cNvGrpSpPr/>
            <p:nvPr/>
          </p:nvGrpSpPr>
          <p:grpSpPr>
            <a:xfrm>
              <a:off x="0" y="0"/>
              <a:ext cx="444500" cy="444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9" name="TextBox 9"/>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dirty="0">
                  <a:solidFill>
                    <a:srgbClr val="FFFFFF"/>
                  </a:solidFill>
                  <a:latin typeface="Barlow Medium"/>
                </a:rPr>
                <a:t>2</a:t>
              </a:r>
            </a:p>
          </p:txBody>
        </p:sp>
      </p:grpSp>
      <p:grpSp>
        <p:nvGrpSpPr>
          <p:cNvPr id="10" name="Group 10"/>
          <p:cNvGrpSpPr/>
          <p:nvPr/>
        </p:nvGrpSpPr>
        <p:grpSpPr>
          <a:xfrm>
            <a:off x="14353450" y="6770370"/>
            <a:ext cx="333375" cy="333375"/>
            <a:chOff x="0" y="0"/>
            <a:chExt cx="444500" cy="444500"/>
          </a:xfrm>
        </p:grpSpPr>
        <p:grpSp>
          <p:nvGrpSpPr>
            <p:cNvPr id="11" name="Group 11"/>
            <p:cNvGrpSpPr/>
            <p:nvPr/>
          </p:nvGrpSpPr>
          <p:grpSpPr>
            <a:xfrm>
              <a:off x="0" y="0"/>
              <a:ext cx="444500" cy="444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3" name="TextBox 13"/>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3</a:t>
              </a:r>
            </a:p>
          </p:txBody>
        </p:sp>
      </p:grpSp>
      <p:sp>
        <p:nvSpPr>
          <p:cNvPr id="14" name="AutoShape 14"/>
          <p:cNvSpPr/>
          <p:nvPr/>
        </p:nvSpPr>
        <p:spPr>
          <a:xfrm>
            <a:off x="-1" y="0"/>
            <a:ext cx="6728811" cy="10296525"/>
          </a:xfrm>
          <a:prstGeom prst="rect">
            <a:avLst/>
          </a:prstGeom>
          <a:solidFill>
            <a:srgbClr val="FFFFFF"/>
          </a:solidFill>
        </p:spPr>
        <p:txBody>
          <a:bodyPr/>
          <a:lstStyle/>
          <a:p>
            <a:endParaRPr lang="en-US"/>
          </a:p>
        </p:txBody>
      </p:sp>
      <p:grpSp>
        <p:nvGrpSpPr>
          <p:cNvPr id="15" name="Group 15"/>
          <p:cNvGrpSpPr/>
          <p:nvPr/>
        </p:nvGrpSpPr>
        <p:grpSpPr>
          <a:xfrm>
            <a:off x="0" y="0"/>
            <a:ext cx="6614474" cy="10287000"/>
            <a:chOff x="0" y="0"/>
            <a:chExt cx="8819299" cy="13716000"/>
          </a:xfrm>
        </p:grpSpPr>
        <p:pic>
          <p:nvPicPr>
            <p:cNvPr id="16" name="Picture 16"/>
            <p:cNvPicPr>
              <a:picLocks noChangeAspect="1"/>
            </p:cNvPicPr>
            <p:nvPr/>
          </p:nvPicPr>
          <p:blipFill>
            <a:blip r:embed="rId2"/>
            <a:srcRect t="34964" b="3978"/>
            <a:stretch>
              <a:fillRect/>
            </a:stretch>
          </p:blipFill>
          <p:spPr>
            <a:xfrm>
              <a:off x="0" y="0"/>
              <a:ext cx="8819299" cy="4487333"/>
            </a:xfrm>
            <a:prstGeom prst="rect">
              <a:avLst/>
            </a:prstGeom>
          </p:spPr>
        </p:pic>
        <p:pic>
          <p:nvPicPr>
            <p:cNvPr id="17" name="Picture 17"/>
            <p:cNvPicPr>
              <a:picLocks noChangeAspect="1"/>
            </p:cNvPicPr>
            <p:nvPr/>
          </p:nvPicPr>
          <p:blipFill>
            <a:blip r:embed="rId3"/>
            <a:srcRect b="23774"/>
            <a:stretch>
              <a:fillRect/>
            </a:stretch>
          </p:blipFill>
          <p:spPr>
            <a:xfrm>
              <a:off x="0" y="4614333"/>
              <a:ext cx="8819299" cy="4487333"/>
            </a:xfrm>
            <a:prstGeom prst="rect">
              <a:avLst/>
            </a:prstGeom>
          </p:spPr>
        </p:pic>
        <p:pic>
          <p:nvPicPr>
            <p:cNvPr id="18" name="Picture 18"/>
            <p:cNvPicPr>
              <a:picLocks noChangeAspect="1"/>
            </p:cNvPicPr>
            <p:nvPr/>
          </p:nvPicPr>
          <p:blipFill>
            <a:blip r:embed="rId4"/>
            <a:srcRect b="23738"/>
            <a:stretch>
              <a:fillRect/>
            </a:stretch>
          </p:blipFill>
          <p:spPr>
            <a:xfrm>
              <a:off x="0" y="9228667"/>
              <a:ext cx="8819299" cy="4487333"/>
            </a:xfrm>
            <a:prstGeom prst="rect">
              <a:avLst/>
            </a:prstGeom>
          </p:spPr>
        </p:pic>
      </p:grpSp>
      <p:sp>
        <p:nvSpPr>
          <p:cNvPr id="19" name="TextBox 19"/>
          <p:cNvSpPr txBox="1"/>
          <p:nvPr/>
        </p:nvSpPr>
        <p:spPr>
          <a:xfrm>
            <a:off x="8302625" y="1181100"/>
            <a:ext cx="8750300" cy="2237740"/>
          </a:xfrm>
          <a:prstGeom prst="rect">
            <a:avLst/>
          </a:prstGeom>
        </p:spPr>
        <p:txBody>
          <a:bodyPr lIns="0" tIns="0" rIns="0" bIns="0" rtlCol="0" anchor="t">
            <a:spAutoFit/>
          </a:bodyPr>
          <a:lstStyle/>
          <a:p>
            <a:pPr marL="0" lvl="0" indent="0" algn="l">
              <a:lnSpc>
                <a:spcPts val="8600"/>
              </a:lnSpc>
              <a:spcBef>
                <a:spcPct val="0"/>
              </a:spcBef>
            </a:pPr>
            <a:r>
              <a:rPr lang="en-US" sz="8600" spc="34" dirty="0">
                <a:solidFill>
                  <a:srgbClr val="FFFFFF"/>
                </a:solidFill>
                <a:latin typeface="Encode Sans Black" pitchFamily="2" charset="0"/>
              </a:rPr>
              <a:t>ENCODE SANS HEADING</a:t>
            </a:r>
          </a:p>
        </p:txBody>
      </p:sp>
      <p:sp>
        <p:nvSpPr>
          <p:cNvPr id="20" name="TextBox 20"/>
          <p:cNvSpPr txBox="1"/>
          <p:nvPr/>
        </p:nvSpPr>
        <p:spPr>
          <a:xfrm>
            <a:off x="8302625" y="4810125"/>
            <a:ext cx="8651875" cy="1137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FFFFFF"/>
                </a:solidFill>
                <a:latin typeface="Open Sans"/>
              </a:rPr>
              <a:t>Open sans body Open sans body Open sans body Open sans body Open sans body Open sans body Open sans body Open sans body Open sans body</a:t>
            </a:r>
          </a:p>
        </p:txBody>
      </p:sp>
      <p:sp>
        <p:nvSpPr>
          <p:cNvPr id="21" name="TextBox 21"/>
          <p:cNvSpPr txBox="1"/>
          <p:nvPr/>
        </p:nvSpPr>
        <p:spPr>
          <a:xfrm>
            <a:off x="8302625"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2" name="TextBox 22"/>
          <p:cNvSpPr txBox="1"/>
          <p:nvPr/>
        </p:nvSpPr>
        <p:spPr>
          <a:xfrm>
            <a:off x="113772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3" name="TextBox 23"/>
          <p:cNvSpPr txBox="1"/>
          <p:nvPr/>
        </p:nvSpPr>
        <p:spPr>
          <a:xfrm>
            <a:off x="143534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5820490" y="4371306"/>
            <a:ext cx="3745816" cy="2711986"/>
            <a:chOff x="0" y="0"/>
            <a:chExt cx="4994421" cy="3615982"/>
          </a:xfrm>
        </p:grpSpPr>
        <p:pic>
          <p:nvPicPr>
            <p:cNvPr id="3" name="Picture 3"/>
            <p:cNvPicPr>
              <a:picLocks noChangeAspect="1"/>
            </p:cNvPicPr>
            <p:nvPr/>
          </p:nvPicPr>
          <p:blipFill>
            <a:blip r:embed="rId2"/>
            <a:srcRect t="13799" b="13799"/>
            <a:stretch>
              <a:fillRect/>
            </a:stretch>
          </p:blipFill>
          <p:spPr>
            <a:xfrm>
              <a:off x="0" y="0"/>
              <a:ext cx="4994421" cy="3615982"/>
            </a:xfrm>
            <a:prstGeom prst="rect">
              <a:avLst/>
            </a:prstGeom>
          </p:spPr>
        </p:pic>
      </p:grpSp>
      <p:grpSp>
        <p:nvGrpSpPr>
          <p:cNvPr id="4" name="Group 4"/>
          <p:cNvGrpSpPr/>
          <p:nvPr/>
        </p:nvGrpSpPr>
        <p:grpSpPr>
          <a:xfrm>
            <a:off x="9785684" y="4371306"/>
            <a:ext cx="3745816" cy="2711986"/>
            <a:chOff x="0" y="0"/>
            <a:chExt cx="4994421" cy="3615982"/>
          </a:xfrm>
        </p:grpSpPr>
        <p:pic>
          <p:nvPicPr>
            <p:cNvPr id="5" name="Picture 5"/>
            <p:cNvPicPr>
              <a:picLocks noChangeAspect="1"/>
            </p:cNvPicPr>
            <p:nvPr/>
          </p:nvPicPr>
          <p:blipFill>
            <a:blip r:embed="rId3"/>
            <a:srcRect l="3945" r="3945"/>
            <a:stretch>
              <a:fillRect/>
            </a:stretch>
          </p:blipFill>
          <p:spPr>
            <a:xfrm>
              <a:off x="0" y="0"/>
              <a:ext cx="4994421" cy="3615982"/>
            </a:xfrm>
            <a:prstGeom prst="rect">
              <a:avLst/>
            </a:prstGeom>
          </p:spPr>
        </p:pic>
      </p:grpSp>
      <p:grpSp>
        <p:nvGrpSpPr>
          <p:cNvPr id="6" name="Group 6"/>
          <p:cNvGrpSpPr/>
          <p:nvPr/>
        </p:nvGrpSpPr>
        <p:grpSpPr>
          <a:xfrm>
            <a:off x="13750878" y="4371306"/>
            <a:ext cx="3745816" cy="2711986"/>
            <a:chOff x="0" y="0"/>
            <a:chExt cx="4994421" cy="3615982"/>
          </a:xfrm>
        </p:grpSpPr>
        <p:pic>
          <p:nvPicPr>
            <p:cNvPr id="7" name="Picture 7"/>
            <p:cNvPicPr>
              <a:picLocks noChangeAspect="1"/>
            </p:cNvPicPr>
            <p:nvPr/>
          </p:nvPicPr>
          <p:blipFill>
            <a:blip r:embed="rId4"/>
            <a:srcRect l="3959" r="3959"/>
            <a:stretch>
              <a:fillRect/>
            </a:stretch>
          </p:blipFill>
          <p:spPr>
            <a:xfrm>
              <a:off x="0" y="0"/>
              <a:ext cx="4994421" cy="3615982"/>
            </a:xfrm>
            <a:prstGeom prst="rect">
              <a:avLst/>
            </a:prstGeom>
          </p:spPr>
        </p:pic>
      </p:grpSp>
      <p:sp>
        <p:nvSpPr>
          <p:cNvPr id="8" name="TextBox 8"/>
          <p:cNvSpPr txBox="1"/>
          <p:nvPr/>
        </p:nvSpPr>
        <p:spPr>
          <a:xfrm>
            <a:off x="1472604" y="1181100"/>
            <a:ext cx="14946442" cy="1090042"/>
          </a:xfrm>
          <a:prstGeom prst="rect">
            <a:avLst/>
          </a:prstGeom>
        </p:spPr>
        <p:txBody>
          <a:bodyPr lIns="0" tIns="0" rIns="0" bIns="0" rtlCol="0" anchor="t">
            <a:spAutoFit/>
          </a:bodyPr>
          <a:lstStyle/>
          <a:p>
            <a:pPr marL="0" lvl="0" indent="0" algn="l">
              <a:lnSpc>
                <a:spcPts val="8500"/>
              </a:lnSpc>
              <a:spcBef>
                <a:spcPct val="0"/>
              </a:spcBef>
            </a:pPr>
            <a:r>
              <a:rPr lang="en-US" sz="8500" spc="34" dirty="0">
                <a:solidFill>
                  <a:srgbClr val="B7A57A"/>
                </a:solidFill>
                <a:latin typeface="Encode Sans Black" pitchFamily="2" charset="0"/>
              </a:rPr>
              <a:t>ENCODE SANS HEADING</a:t>
            </a:r>
          </a:p>
        </p:txBody>
      </p:sp>
      <p:sp>
        <p:nvSpPr>
          <p:cNvPr id="9" name="TextBox 9"/>
          <p:cNvSpPr txBox="1"/>
          <p:nvPr/>
        </p:nvSpPr>
        <p:spPr>
          <a:xfrm>
            <a:off x="1097954" y="4361781"/>
            <a:ext cx="3280710" cy="2280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000000"/>
                </a:solidFill>
                <a:latin typeface="Open Sans"/>
              </a:rPr>
              <a:t>Open sans body Open sans body Open sans body Open sans body Open sans body Open sans body Open sans body Open sans body</a:t>
            </a:r>
          </a:p>
        </p:txBody>
      </p:sp>
      <p:grpSp>
        <p:nvGrpSpPr>
          <p:cNvPr id="10" name="Group 10"/>
          <p:cNvGrpSpPr/>
          <p:nvPr/>
        </p:nvGrpSpPr>
        <p:grpSpPr>
          <a:xfrm>
            <a:off x="5820490" y="7535595"/>
            <a:ext cx="3745816" cy="1631637"/>
            <a:chOff x="0" y="-57151"/>
            <a:chExt cx="4994421" cy="2175516"/>
          </a:xfrm>
        </p:grpSpPr>
        <p:sp>
          <p:nvSpPr>
            <p:cNvPr id="11" name="TextBox 11"/>
            <p:cNvSpPr txBox="1"/>
            <p:nvPr/>
          </p:nvSpPr>
          <p:spPr>
            <a:xfrm>
              <a:off x="0" y="-57151"/>
              <a:ext cx="4994421" cy="449611"/>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2" name="TextBox 12"/>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a:t>
              </a:r>
            </a:p>
          </p:txBody>
        </p:sp>
      </p:grpSp>
      <p:grpSp>
        <p:nvGrpSpPr>
          <p:cNvPr id="13" name="Group 13"/>
          <p:cNvGrpSpPr/>
          <p:nvPr/>
        </p:nvGrpSpPr>
        <p:grpSpPr>
          <a:xfrm>
            <a:off x="9785684" y="7535595"/>
            <a:ext cx="3745816" cy="1631637"/>
            <a:chOff x="0" y="-57151"/>
            <a:chExt cx="4994421" cy="2175516"/>
          </a:xfrm>
        </p:grpSpPr>
        <p:sp>
          <p:nvSpPr>
            <p:cNvPr id="14" name="TextBox 14"/>
            <p:cNvSpPr txBox="1"/>
            <p:nvPr/>
          </p:nvSpPr>
          <p:spPr>
            <a:xfrm>
              <a:off x="0" y="-57151"/>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5" name="TextBox 15"/>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 </a:t>
              </a:r>
            </a:p>
          </p:txBody>
        </p:sp>
      </p:grpSp>
      <p:grpSp>
        <p:nvGrpSpPr>
          <p:cNvPr id="16" name="Group 16"/>
          <p:cNvGrpSpPr/>
          <p:nvPr/>
        </p:nvGrpSpPr>
        <p:grpSpPr>
          <a:xfrm>
            <a:off x="13750878" y="7535595"/>
            <a:ext cx="3745816" cy="1654234"/>
            <a:chOff x="0" y="-57150"/>
            <a:chExt cx="4994421" cy="2205645"/>
          </a:xfrm>
        </p:grpSpPr>
        <p:sp>
          <p:nvSpPr>
            <p:cNvPr id="17" name="TextBox 17"/>
            <p:cNvSpPr txBox="1"/>
            <p:nvPr/>
          </p:nvSpPr>
          <p:spPr>
            <a:xfrm>
              <a:off x="0" y="-57150"/>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8" name="TextBox 18"/>
            <p:cNvSpPr txBox="1"/>
            <p:nvPr/>
          </p:nvSpPr>
          <p:spPr>
            <a:xfrm>
              <a:off x="0" y="893451"/>
              <a:ext cx="4994421" cy="1255044"/>
            </a:xfrm>
            <a:prstGeom prst="rect">
              <a:avLst/>
            </a:prstGeom>
          </p:spPr>
          <p:txBody>
            <a:bodyPr lIns="0" tIns="0" rIns="0" bIns="0" rtlCol="0" anchor="t">
              <a:spAutoFit/>
            </a:bodyPr>
            <a:lstStyle/>
            <a:p>
              <a:pPr marL="0" lvl="0" indent="0" algn="l">
                <a:lnSpc>
                  <a:spcPts val="2520"/>
                </a:lnSpc>
                <a:spcBef>
                  <a:spcPct val="0"/>
                </a:spcBef>
              </a:pPr>
              <a:r>
                <a:rPr lang="en-US" dirty="0">
                  <a:solidFill>
                    <a:srgbClr val="000000"/>
                  </a:solidFill>
                  <a:latin typeface="Open Sans"/>
                </a:rPr>
                <a:t>Open sans body Open sans body  Open sans body Open sans body  Open sans body  Open sans body </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075" y="2274224"/>
            <a:ext cx="5255480" cy="758005"/>
          </a:xfrm>
          <a:prstGeom prst="rect">
            <a:avLst/>
          </a:prstGeom>
          <a:solidFill>
            <a:srgbClr val="FFFFFF"/>
          </a:solidFill>
        </p:spPr>
        <p:txBody>
          <a:bodyPr/>
          <a:lstStyle/>
          <a:p>
            <a:endParaRPr lang="en-US"/>
          </a:p>
        </p:txBody>
      </p:sp>
      <p:sp>
        <p:nvSpPr>
          <p:cNvPr id="3" name="AutoShape 3"/>
          <p:cNvSpPr/>
          <p:nvPr/>
        </p:nvSpPr>
        <p:spPr>
          <a:xfrm>
            <a:off x="1347979" y="6642746"/>
            <a:ext cx="6980811" cy="0"/>
          </a:xfrm>
          <a:prstGeom prst="line">
            <a:avLst/>
          </a:prstGeom>
          <a:ln w="9525" cap="rnd">
            <a:solidFill>
              <a:srgbClr val="4B2E83"/>
            </a:solidFill>
            <a:prstDash val="solid"/>
            <a:headEnd type="none" w="sm" len="sm"/>
            <a:tailEnd type="none" w="sm" len="sm"/>
          </a:ln>
        </p:spPr>
        <p:txBody>
          <a:bodyPr/>
          <a:lstStyle/>
          <a:p>
            <a:endParaRPr lang="en-US"/>
          </a:p>
        </p:txBody>
      </p:sp>
      <p:grpSp>
        <p:nvGrpSpPr>
          <p:cNvPr id="4" name="Group 4"/>
          <p:cNvGrpSpPr/>
          <p:nvPr/>
        </p:nvGrpSpPr>
        <p:grpSpPr>
          <a:xfrm>
            <a:off x="1219200" y="1849473"/>
            <a:ext cx="9647901" cy="1871222"/>
            <a:chOff x="0" y="161925"/>
            <a:chExt cx="12863868" cy="2494962"/>
          </a:xfrm>
        </p:grpSpPr>
        <p:sp>
          <p:nvSpPr>
            <p:cNvPr id="5" name="TextBox 5"/>
            <p:cNvSpPr txBox="1"/>
            <p:nvPr/>
          </p:nvSpPr>
          <p:spPr>
            <a:xfrm>
              <a:off x="0" y="161925"/>
              <a:ext cx="12791576" cy="1453389"/>
            </a:xfrm>
            <a:prstGeom prst="rect">
              <a:avLst/>
            </a:prstGeom>
          </p:spPr>
          <p:txBody>
            <a:bodyPr lIns="0" tIns="0" rIns="0" bIns="0" rtlCol="0" anchor="t">
              <a:spAutoFit/>
            </a:bodyPr>
            <a:lstStyle/>
            <a:p>
              <a:pPr marL="0" lvl="0" indent="0" algn="l">
                <a:lnSpc>
                  <a:spcPts val="8499"/>
                </a:lnSpc>
                <a:spcBef>
                  <a:spcPct val="0"/>
                </a:spcBef>
              </a:pPr>
              <a:r>
                <a:rPr lang="en-US" sz="8499" spc="33" dirty="0">
                  <a:solidFill>
                    <a:srgbClr val="4B2E83"/>
                  </a:solidFill>
                  <a:latin typeface="Encode Sans Black" pitchFamily="2" charset="0"/>
                </a:rPr>
                <a:t>ENCODE SANS</a:t>
              </a:r>
            </a:p>
          </p:txBody>
        </p:sp>
        <p:sp>
          <p:nvSpPr>
            <p:cNvPr id="6" name="TextBox 6"/>
            <p:cNvSpPr txBox="1"/>
            <p:nvPr/>
          </p:nvSpPr>
          <p:spPr>
            <a:xfrm>
              <a:off x="0" y="2108275"/>
              <a:ext cx="12863868" cy="548612"/>
            </a:xfrm>
            <a:prstGeom prst="rect">
              <a:avLst/>
            </a:prstGeom>
          </p:spPr>
          <p:txBody>
            <a:bodyPr lIns="0" tIns="0" rIns="0" bIns="0" rtlCol="0" anchor="t">
              <a:spAutoFit/>
            </a:bodyPr>
            <a:lstStyle/>
            <a:p>
              <a:pPr marL="0" lvl="0" indent="0" algn="l">
                <a:lnSpc>
                  <a:spcPts val="3374"/>
                </a:lnSpc>
                <a:spcBef>
                  <a:spcPct val="0"/>
                </a:spcBef>
              </a:pPr>
              <a:r>
                <a:rPr lang="en-US" sz="2699" spc="-53" dirty="0">
                  <a:solidFill>
                    <a:srgbClr val="FFFFFF"/>
                  </a:solidFill>
                  <a:latin typeface="Uni Sans Book" panose="00000500000000000000" charset="0"/>
                  <a:cs typeface="Uni Sans" panose="020B0604020202020204" charset="0"/>
                </a:rPr>
                <a:t>UNI SANS SUBHEADING</a:t>
              </a:r>
            </a:p>
          </p:txBody>
        </p:sp>
      </p:grpSp>
      <p:grpSp>
        <p:nvGrpSpPr>
          <p:cNvPr id="7" name="Group 7"/>
          <p:cNvGrpSpPr>
            <a:grpSpLocks noChangeAspect="1"/>
          </p:cNvGrpSpPr>
          <p:nvPr/>
        </p:nvGrpSpPr>
        <p:grpSpPr>
          <a:xfrm rot="-368313">
            <a:off x="11255141" y="6824291"/>
            <a:ext cx="6725526" cy="4624666"/>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t="-4535" b="-4535"/>
              </a:stretch>
            </a:blipFill>
          </p:spPr>
          <p:txBody>
            <a:bodyPr/>
            <a:lstStyle/>
            <a:p>
              <a:endParaRPr lang="en-US"/>
            </a:p>
          </p:txBody>
        </p:sp>
      </p:grpSp>
      <p:grpSp>
        <p:nvGrpSpPr>
          <p:cNvPr id="9" name="Group 9"/>
          <p:cNvGrpSpPr>
            <a:grpSpLocks noChangeAspect="1"/>
          </p:cNvGrpSpPr>
          <p:nvPr/>
        </p:nvGrpSpPr>
        <p:grpSpPr>
          <a:xfrm rot="-368313">
            <a:off x="10828957" y="2822271"/>
            <a:ext cx="6725526" cy="4624666"/>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t="-10967" b="-10967"/>
              </a:stretch>
            </a:blipFill>
          </p:spPr>
          <p:txBody>
            <a:bodyPr/>
            <a:lstStyle/>
            <a:p>
              <a:endParaRPr lang="en-US"/>
            </a:p>
          </p:txBody>
        </p:sp>
      </p:grpSp>
      <p:grpSp>
        <p:nvGrpSpPr>
          <p:cNvPr id="11" name="Group 11"/>
          <p:cNvGrpSpPr>
            <a:grpSpLocks noChangeAspect="1"/>
          </p:cNvGrpSpPr>
          <p:nvPr/>
        </p:nvGrpSpPr>
        <p:grpSpPr>
          <a:xfrm rot="-368313">
            <a:off x="10406733" y="-1161957"/>
            <a:ext cx="6725526" cy="4624666"/>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t="-4535" b="-4535"/>
              </a:stretch>
            </a:blipFill>
          </p:spPr>
          <p:txBody>
            <a:bodyPr/>
            <a:lstStyle/>
            <a:p>
              <a:endParaRPr lang="en-US"/>
            </a:p>
          </p:txBody>
        </p:sp>
      </p:grpSp>
      <p:sp>
        <p:nvSpPr>
          <p:cNvPr id="13" name="TextBox 13"/>
          <p:cNvSpPr txBox="1"/>
          <p:nvPr/>
        </p:nvSpPr>
        <p:spPr>
          <a:xfrm>
            <a:off x="1347979"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body Open sans body Open sans body Open sans body Open sans body Open sans body Open sans body Open sans body Open sans body Open sans body</a:t>
            </a:r>
          </a:p>
        </p:txBody>
      </p:sp>
      <p:sp>
        <p:nvSpPr>
          <p:cNvPr id="14" name="TextBox 14"/>
          <p:cNvSpPr txBox="1"/>
          <p:nvPr/>
        </p:nvSpPr>
        <p:spPr>
          <a:xfrm>
            <a:off x="4838384"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Open Sans"/>
              </a:rPr>
              <a:t>Open sans body Open sans body Open sans body Open sans body Open sans body Open sans body Open sans body Open sans body Open sans body Open sans body</a:t>
            </a:r>
          </a:p>
        </p:txBody>
      </p:sp>
      <p:pic>
        <p:nvPicPr>
          <p:cNvPr id="15" name="Picture 15"/>
          <p:cNvPicPr>
            <a:picLocks noChangeAspect="1"/>
          </p:cNvPicPr>
          <p:nvPr/>
        </p:nvPicPr>
        <p:blipFill>
          <a:blip r:embed="rId6"/>
          <a:srcRect/>
          <a:stretch>
            <a:fillRect/>
          </a:stretch>
        </p:blipFill>
        <p:spPr>
          <a:xfrm>
            <a:off x="14279221" y="6477958"/>
            <a:ext cx="5750608" cy="575060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23" r="4346"/>
          <a:stretch>
            <a:fillRect/>
          </a:stretch>
        </p:blipFill>
        <p:spPr>
          <a:xfrm>
            <a:off x="7902070" y="3078446"/>
            <a:ext cx="9357230" cy="6222558"/>
          </a:xfrm>
          <a:prstGeom prst="rect">
            <a:avLst/>
          </a:prstGeom>
        </p:spPr>
      </p:pic>
      <p:sp>
        <p:nvSpPr>
          <p:cNvPr id="3" name="AutoShape 3"/>
          <p:cNvSpPr/>
          <p:nvPr/>
        </p:nvSpPr>
        <p:spPr>
          <a:xfrm>
            <a:off x="15112074" y="1028700"/>
            <a:ext cx="2147226" cy="151613"/>
          </a:xfrm>
          <a:prstGeom prst="rect">
            <a:avLst/>
          </a:prstGeom>
          <a:solidFill>
            <a:srgbClr val="4B2E83"/>
          </a:solidFill>
        </p:spPr>
        <p:txBody>
          <a:bodyPr/>
          <a:lstStyle/>
          <a:p>
            <a:endParaRPr lang="en-US"/>
          </a:p>
        </p:txBody>
      </p:sp>
      <p:pic>
        <p:nvPicPr>
          <p:cNvPr id="4" name="Picture 4"/>
          <p:cNvPicPr>
            <a:picLocks noChangeAspect="1"/>
          </p:cNvPicPr>
          <p:nvPr/>
        </p:nvPicPr>
        <p:blipFill>
          <a:blip r:embed="rId3"/>
          <a:srcRect/>
          <a:stretch>
            <a:fillRect/>
          </a:stretch>
        </p:blipFill>
        <p:spPr>
          <a:xfrm>
            <a:off x="-123825" y="9156328"/>
            <a:ext cx="6303083" cy="1016372"/>
          </a:xfrm>
          <a:prstGeom prst="rect">
            <a:avLst/>
          </a:prstGeom>
        </p:spPr>
      </p:pic>
      <p:sp>
        <p:nvSpPr>
          <p:cNvPr id="5" name="TextBox 5"/>
          <p:cNvSpPr txBox="1"/>
          <p:nvPr/>
        </p:nvSpPr>
        <p:spPr>
          <a:xfrm>
            <a:off x="1028700" y="1209675"/>
            <a:ext cx="11750492" cy="2606675"/>
          </a:xfrm>
          <a:prstGeom prst="rect">
            <a:avLst/>
          </a:prstGeom>
        </p:spPr>
        <p:txBody>
          <a:bodyPr lIns="0" tIns="0" rIns="0" bIns="0" rtlCol="0" anchor="t">
            <a:spAutoFit/>
          </a:bodyPr>
          <a:lstStyle/>
          <a:p>
            <a:pPr>
              <a:lnSpc>
                <a:spcPts val="10000"/>
              </a:lnSpc>
            </a:pPr>
            <a:r>
              <a:rPr lang="en-US" sz="10000" spc="40" dirty="0">
                <a:solidFill>
                  <a:srgbClr val="FFFFFF"/>
                </a:solidFill>
                <a:latin typeface="Encode Sans Black" pitchFamily="2" charset="0"/>
              </a:rPr>
              <a:t>ENCODE SANS HEADING</a:t>
            </a:r>
          </a:p>
        </p:txBody>
      </p:sp>
      <p:sp>
        <p:nvSpPr>
          <p:cNvPr id="6" name="TextBox 6"/>
          <p:cNvSpPr txBox="1"/>
          <p:nvPr/>
        </p:nvSpPr>
        <p:spPr>
          <a:xfrm>
            <a:off x="1028700" y="4605020"/>
            <a:ext cx="5150558" cy="462691"/>
          </a:xfrm>
          <a:prstGeom prst="rect">
            <a:avLst/>
          </a:prstGeom>
        </p:spPr>
        <p:txBody>
          <a:bodyPr lIns="0" tIns="0" rIns="0" bIns="0" rtlCol="0" anchor="t">
            <a:spAutoFit/>
          </a:bodyPr>
          <a:lstStyle/>
          <a:p>
            <a:pPr>
              <a:lnSpc>
                <a:spcPts val="3919"/>
              </a:lnSpc>
            </a:pPr>
            <a:r>
              <a:rPr lang="en-US" sz="2800" dirty="0">
                <a:solidFill>
                  <a:srgbClr val="FFFFFF"/>
                </a:solidFill>
                <a:latin typeface="Uni Sans Book" panose="00000500000000000000" charset="0"/>
              </a:rPr>
              <a:t>UNI SANS SUBHEADING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rot="-5400000">
            <a:off x="-1371917" y="4682172"/>
            <a:ext cx="6938645" cy="2213610"/>
          </a:xfrm>
          <a:prstGeom prst="rect">
            <a:avLst/>
          </a:prstGeom>
        </p:spPr>
        <p:txBody>
          <a:bodyPr lIns="0" tIns="0" rIns="0" bIns="0" rtlCol="0" anchor="t">
            <a:spAutoFit/>
          </a:bodyPr>
          <a:lstStyle/>
          <a:p>
            <a:pPr>
              <a:lnSpc>
                <a:spcPts val="8819"/>
              </a:lnSpc>
            </a:pPr>
            <a:r>
              <a:rPr lang="en-US" sz="7000" spc="63" dirty="0">
                <a:solidFill>
                  <a:srgbClr val="B7A57A"/>
                </a:solidFill>
                <a:latin typeface="Encode Sans Black" pitchFamily="2" charset="0"/>
              </a:rPr>
              <a:t>ENCODE </a:t>
            </a:r>
          </a:p>
          <a:p>
            <a:pPr>
              <a:lnSpc>
                <a:spcPts val="8820"/>
              </a:lnSpc>
            </a:pPr>
            <a:r>
              <a:rPr lang="en-US" sz="7000" spc="63" dirty="0">
                <a:solidFill>
                  <a:srgbClr val="B7A57A"/>
                </a:solidFill>
                <a:latin typeface="Encode Sans Black" pitchFamily="2" charset="0"/>
              </a:rPr>
              <a:t>SANS</a:t>
            </a:r>
          </a:p>
        </p:txBody>
      </p:sp>
      <p:pic>
        <p:nvPicPr>
          <p:cNvPr id="3" name="Picture 3"/>
          <p:cNvPicPr>
            <a:picLocks noChangeAspect="1"/>
          </p:cNvPicPr>
          <p:nvPr/>
        </p:nvPicPr>
        <p:blipFill>
          <a:blip r:embed="rId2"/>
          <a:srcRect l="42441" r="16366"/>
          <a:stretch>
            <a:fillRect/>
          </a:stretch>
        </p:blipFill>
        <p:spPr>
          <a:xfrm>
            <a:off x="4738821" y="1028700"/>
            <a:ext cx="5084965" cy="8229600"/>
          </a:xfrm>
          <a:prstGeom prst="rect">
            <a:avLst/>
          </a:prstGeom>
        </p:spPr>
      </p:pic>
      <p:sp>
        <p:nvSpPr>
          <p:cNvPr id="4" name="AutoShape 4"/>
          <p:cNvSpPr/>
          <p:nvPr/>
        </p:nvSpPr>
        <p:spPr>
          <a:xfrm>
            <a:off x="3665208" y="3353421"/>
            <a:ext cx="2147226" cy="151613"/>
          </a:xfrm>
          <a:prstGeom prst="rect">
            <a:avLst/>
          </a:prstGeom>
          <a:solidFill>
            <a:srgbClr val="4B2E83"/>
          </a:solidFill>
        </p:spPr>
        <p:txBody>
          <a:bodyPr/>
          <a:lstStyle/>
          <a:p>
            <a:endParaRPr lang="en-US"/>
          </a:p>
        </p:txBody>
      </p:sp>
      <p:grpSp>
        <p:nvGrpSpPr>
          <p:cNvPr id="5" name="Group 5"/>
          <p:cNvGrpSpPr/>
          <p:nvPr/>
        </p:nvGrpSpPr>
        <p:grpSpPr>
          <a:xfrm>
            <a:off x="11230025" y="1925705"/>
            <a:ext cx="5623165" cy="1788244"/>
            <a:chOff x="0" y="-85725"/>
            <a:chExt cx="7497553" cy="2384325"/>
          </a:xfrm>
        </p:grpSpPr>
        <p:sp>
          <p:nvSpPr>
            <p:cNvPr id="6" name="TextBox 6"/>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7" name="TextBox 7"/>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grpSp>
        <p:nvGrpSpPr>
          <p:cNvPr id="8" name="Group 8"/>
          <p:cNvGrpSpPr/>
          <p:nvPr/>
        </p:nvGrpSpPr>
        <p:grpSpPr>
          <a:xfrm>
            <a:off x="11230025" y="4312927"/>
            <a:ext cx="5623165" cy="1788244"/>
            <a:chOff x="0" y="-85725"/>
            <a:chExt cx="7497553" cy="2384325"/>
          </a:xfrm>
        </p:grpSpPr>
        <p:sp>
          <p:nvSpPr>
            <p:cNvPr id="9" name="TextBox 9"/>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a:t>
              </a:r>
            </a:p>
          </p:txBody>
        </p:sp>
        <p:sp>
          <p:nvSpPr>
            <p:cNvPr id="10" name="TextBox 10"/>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a:t>
              </a:r>
            </a:p>
          </p:txBody>
        </p:sp>
      </p:grpSp>
      <p:grpSp>
        <p:nvGrpSpPr>
          <p:cNvPr id="11" name="Group 11"/>
          <p:cNvGrpSpPr/>
          <p:nvPr/>
        </p:nvGrpSpPr>
        <p:grpSpPr>
          <a:xfrm>
            <a:off x="11230025" y="6700150"/>
            <a:ext cx="5623165" cy="1788244"/>
            <a:chOff x="0" y="-85725"/>
            <a:chExt cx="7497553" cy="2384325"/>
          </a:xfrm>
        </p:grpSpPr>
        <p:sp>
          <p:nvSpPr>
            <p:cNvPr id="12" name="TextBox 12"/>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13" name="TextBox 13"/>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sp>
        <p:nvSpPr>
          <p:cNvPr id="14" name="TextBox 14"/>
          <p:cNvSpPr txBox="1"/>
          <p:nvPr/>
        </p:nvSpPr>
        <p:spPr>
          <a:xfrm>
            <a:off x="1028700" y="933450"/>
            <a:ext cx="1675858" cy="1386205"/>
          </a:xfrm>
          <a:prstGeom prst="rect">
            <a:avLst/>
          </a:prstGeom>
        </p:spPr>
        <p:txBody>
          <a:bodyPr lIns="0" tIns="0" rIns="0" bIns="0" rtlCol="0" anchor="t">
            <a:spAutoFit/>
          </a:bodyPr>
          <a:lstStyle/>
          <a:p>
            <a:pPr>
              <a:lnSpc>
                <a:spcPts val="11135"/>
              </a:lnSpc>
            </a:pPr>
            <a:r>
              <a:rPr lang="en-US" sz="8500" spc="246" dirty="0">
                <a:solidFill>
                  <a:srgbClr val="B7A57A">
                    <a:alpha val="49804"/>
                  </a:srgbClr>
                </a:solidFill>
                <a:latin typeface="Open Sans" panose="020B0604020202020204" charset="0"/>
                <a:ea typeface="Open Sans" panose="020B0604020202020204" charset="0"/>
                <a:cs typeface="Open Sans" panose="020B0604020202020204" charset="0"/>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A65A2E-764E-2CB2-5BE5-12A1CF15A78B}"/>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sp>
        <p:nvSpPr>
          <p:cNvPr id="9" name="Rectangle: Rounded Corners 8">
            <a:extLst>
              <a:ext uri="{FF2B5EF4-FFF2-40B4-BE49-F238E27FC236}">
                <a16:creationId xmlns:a16="http://schemas.microsoft.com/office/drawing/2014/main" id="{2194C327-C219-3DA9-EA16-79B08328F2B1}"/>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5">
            <a:extLst>
              <a:ext uri="{FF2B5EF4-FFF2-40B4-BE49-F238E27FC236}">
                <a16:creationId xmlns:a16="http://schemas.microsoft.com/office/drawing/2014/main" id="{C74C03A0-3621-7D64-9558-5DB5F0D14F0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5</a:t>
            </a:fld>
            <a:endParaRPr lang="en-US" sz="3600" dirty="0"/>
          </a:p>
        </p:txBody>
      </p:sp>
      <p:pic>
        <p:nvPicPr>
          <p:cNvPr id="28" name="Picture 4">
            <a:extLst>
              <a:ext uri="{FF2B5EF4-FFF2-40B4-BE49-F238E27FC236}">
                <a16:creationId xmlns:a16="http://schemas.microsoft.com/office/drawing/2014/main" id="{971234A3-AFAB-B3C9-2036-304B9FFDF39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80895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03" r="32103"/>
          <a:stretch>
            <a:fillRect/>
          </a:stretch>
        </p:blipFill>
        <p:spPr>
          <a:xfrm>
            <a:off x="12921965" y="0"/>
            <a:ext cx="5526522" cy="10287000"/>
          </a:xfrm>
          <a:prstGeom prst="rect">
            <a:avLst/>
          </a:prstGeom>
        </p:spPr>
      </p:pic>
      <p:sp>
        <p:nvSpPr>
          <p:cNvPr id="3" name="TextBox 3"/>
          <p:cNvSpPr txBox="1"/>
          <p:nvPr/>
        </p:nvSpPr>
        <p:spPr>
          <a:xfrm>
            <a:off x="1028700" y="990600"/>
            <a:ext cx="8115300" cy="2213610"/>
          </a:xfrm>
          <a:prstGeom prst="rect">
            <a:avLst/>
          </a:prstGeom>
        </p:spPr>
        <p:txBody>
          <a:bodyPr lIns="0" tIns="0" rIns="0" bIns="0" rtlCol="0" anchor="t">
            <a:spAutoFit/>
          </a:bodyPr>
          <a:lstStyle/>
          <a:p>
            <a:pPr>
              <a:lnSpc>
                <a:spcPts val="8820"/>
              </a:lnSpc>
            </a:pPr>
            <a:r>
              <a:rPr lang="en-US" sz="7000" spc="63" dirty="0">
                <a:solidFill>
                  <a:srgbClr val="FFFFFF"/>
                </a:solidFill>
                <a:latin typeface="Encode Sans Black" pitchFamily="2" charset="0"/>
              </a:rPr>
              <a:t>ENCODE SANS HEADING</a:t>
            </a:r>
          </a:p>
        </p:txBody>
      </p:sp>
      <p:sp>
        <p:nvSpPr>
          <p:cNvPr id="4" name="AutoShape 4"/>
          <p:cNvSpPr/>
          <p:nvPr/>
        </p:nvSpPr>
        <p:spPr>
          <a:xfrm>
            <a:off x="11848352" y="1028700"/>
            <a:ext cx="2147226" cy="151613"/>
          </a:xfrm>
          <a:prstGeom prst="rect">
            <a:avLst/>
          </a:prstGeom>
          <a:solidFill>
            <a:srgbClr val="85754D"/>
          </a:solidFill>
        </p:spPr>
        <p:txBody>
          <a:bodyPr/>
          <a:lstStyle/>
          <a:p>
            <a:endParaRPr lang="en-US"/>
          </a:p>
        </p:txBody>
      </p:sp>
      <p:grpSp>
        <p:nvGrpSpPr>
          <p:cNvPr id="5" name="Group 5"/>
          <p:cNvGrpSpPr/>
          <p:nvPr/>
        </p:nvGrpSpPr>
        <p:grpSpPr>
          <a:xfrm>
            <a:off x="1028700" y="7280525"/>
            <a:ext cx="7590655" cy="1977775"/>
            <a:chOff x="0" y="-66675"/>
            <a:chExt cx="10120874" cy="2637033"/>
          </a:xfrm>
        </p:grpSpPr>
        <p:sp>
          <p:nvSpPr>
            <p:cNvPr id="6" name="TextBox 6"/>
            <p:cNvSpPr txBox="1"/>
            <p:nvPr/>
          </p:nvSpPr>
          <p:spPr>
            <a:xfrm>
              <a:off x="0" y="-66675"/>
              <a:ext cx="10120874" cy="649750"/>
            </a:xfrm>
            <a:prstGeom prst="rect">
              <a:avLst/>
            </a:prstGeom>
          </p:spPr>
          <p:txBody>
            <a:bodyPr lIns="0" tIns="0" rIns="0" bIns="0" rtlCol="0" anchor="t">
              <a:spAutoFit/>
            </a:bodyPr>
            <a:lstStyle/>
            <a:p>
              <a:pPr>
                <a:lnSpc>
                  <a:spcPts val="3840"/>
                </a:lnSpc>
              </a:pPr>
              <a:r>
                <a:rPr lang="en-US" sz="3200" spc="236" dirty="0">
                  <a:solidFill>
                    <a:srgbClr val="FFFFFF"/>
                  </a:solidFill>
                  <a:latin typeface="Uni Sans Book" panose="00000500000000000000" charset="0"/>
                </a:rPr>
                <a:t>UNI SANS SUBHEADING </a:t>
              </a:r>
            </a:p>
          </p:txBody>
        </p:sp>
        <p:sp>
          <p:nvSpPr>
            <p:cNvPr id="7" name="TextBox 7"/>
            <p:cNvSpPr txBox="1"/>
            <p:nvPr/>
          </p:nvSpPr>
          <p:spPr>
            <a:xfrm>
              <a:off x="0" y="1019688"/>
              <a:ext cx="10120874" cy="1550670"/>
            </a:xfrm>
            <a:prstGeom prst="rect">
              <a:avLst/>
            </a:prstGeom>
          </p:spPr>
          <p:txBody>
            <a:bodyPr lIns="0" tIns="0" rIns="0" bIns="0" rtlCol="0" anchor="t">
              <a:spAutoFit/>
            </a:bodyPr>
            <a:lstStyle/>
            <a:p>
              <a:pPr>
                <a:lnSpc>
                  <a:spcPts val="3150"/>
                </a:lnSpc>
              </a:pPr>
              <a:r>
                <a:rPr lang="en-US" sz="2100" spc="21" dirty="0">
                  <a:solidFill>
                    <a:srgbClr val="FFFFFF"/>
                  </a:solidFill>
                  <a:latin typeface="Open Sans"/>
                </a:rPr>
                <a:t>Open sans body Open sans body Open sans body Open sans body Open sans body Open sans body Open sans body </a:t>
              </a:r>
            </a:p>
          </p:txBody>
        </p:sp>
      </p:grpSp>
      <p:sp>
        <p:nvSpPr>
          <p:cNvPr id="8" name="TextBox 8"/>
          <p:cNvSpPr txBox="1"/>
          <p:nvPr/>
        </p:nvSpPr>
        <p:spPr>
          <a:xfrm>
            <a:off x="15583442" y="933450"/>
            <a:ext cx="1675858" cy="1386205"/>
          </a:xfrm>
          <a:prstGeom prst="rect">
            <a:avLst/>
          </a:prstGeom>
        </p:spPr>
        <p:txBody>
          <a:bodyPr lIns="0" tIns="0" rIns="0" bIns="0" rtlCol="0" anchor="t">
            <a:spAutoFit/>
          </a:bodyPr>
          <a:lstStyle/>
          <a:p>
            <a:pPr algn="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149" b="10149"/>
          <a:stretch>
            <a:fillRect/>
          </a:stretch>
        </p:blipFill>
        <p:spPr>
          <a:xfrm>
            <a:off x="1698056" y="1028700"/>
            <a:ext cx="6883813" cy="4114800"/>
          </a:xfrm>
          <a:prstGeom prst="rect">
            <a:avLst/>
          </a:prstGeom>
        </p:spPr>
      </p:pic>
      <p:pic>
        <p:nvPicPr>
          <p:cNvPr id="3" name="Picture 3"/>
          <p:cNvPicPr>
            <a:picLocks noChangeAspect="1"/>
          </p:cNvPicPr>
          <p:nvPr/>
        </p:nvPicPr>
        <p:blipFill>
          <a:blip r:embed="rId3"/>
          <a:srcRect t="3219" b="3219"/>
          <a:stretch>
            <a:fillRect/>
          </a:stretch>
        </p:blipFill>
        <p:spPr>
          <a:xfrm>
            <a:off x="9706131" y="5143500"/>
            <a:ext cx="6883813" cy="4114800"/>
          </a:xfrm>
          <a:prstGeom prst="rect">
            <a:avLst/>
          </a:prstGeom>
        </p:spPr>
      </p:pic>
      <p:sp>
        <p:nvSpPr>
          <p:cNvPr id="4" name="AutoShape 4"/>
          <p:cNvSpPr/>
          <p:nvPr/>
        </p:nvSpPr>
        <p:spPr>
          <a:xfrm>
            <a:off x="-1118526" y="1028700"/>
            <a:ext cx="2147226" cy="151613"/>
          </a:xfrm>
          <a:prstGeom prst="rect">
            <a:avLst/>
          </a:prstGeom>
          <a:solidFill>
            <a:srgbClr val="4B2E83"/>
          </a:solidFill>
        </p:spPr>
        <p:txBody>
          <a:bodyPr/>
          <a:lstStyle/>
          <a:p>
            <a:endParaRPr lang="en-US"/>
          </a:p>
        </p:txBody>
      </p:sp>
      <p:grpSp>
        <p:nvGrpSpPr>
          <p:cNvPr id="5" name="Group 5"/>
          <p:cNvGrpSpPr/>
          <p:nvPr/>
        </p:nvGrpSpPr>
        <p:grpSpPr>
          <a:xfrm>
            <a:off x="9706131" y="2229167"/>
            <a:ext cx="6883813" cy="1663860"/>
            <a:chOff x="0" y="-66675"/>
            <a:chExt cx="9178417" cy="2218481"/>
          </a:xfrm>
        </p:grpSpPr>
        <p:sp>
          <p:nvSpPr>
            <p:cNvPr id="6" name="TextBox 6"/>
            <p:cNvSpPr txBox="1"/>
            <p:nvPr/>
          </p:nvSpPr>
          <p:spPr>
            <a:xfrm>
              <a:off x="0" y="-66675"/>
              <a:ext cx="9178417" cy="649751"/>
            </a:xfrm>
            <a:prstGeom prst="rect">
              <a:avLst/>
            </a:prstGeom>
          </p:spPr>
          <p:txBody>
            <a:bodyPr lIns="0" tIns="0" rIns="0" bIns="0" rtlCol="0" anchor="t">
              <a:spAutoFit/>
            </a:bodyPr>
            <a:lstStyle/>
            <a:p>
              <a:pPr>
                <a:lnSpc>
                  <a:spcPts val="3840"/>
                </a:lnSpc>
              </a:pPr>
              <a:r>
                <a:rPr lang="en-US" sz="3200" spc="236" dirty="0">
                  <a:solidFill>
                    <a:srgbClr val="85754D"/>
                  </a:solidFill>
                  <a:latin typeface="Uni Sans Book" panose="00000500000000000000" charset="0"/>
                </a:rPr>
                <a:t>UNI SANS </a:t>
              </a:r>
            </a:p>
          </p:txBody>
        </p:sp>
        <p:sp>
          <p:nvSpPr>
            <p:cNvPr id="7" name="TextBox 7"/>
            <p:cNvSpPr txBox="1"/>
            <p:nvPr/>
          </p:nvSpPr>
          <p:spPr>
            <a:xfrm>
              <a:off x="0" y="1134536"/>
              <a:ext cx="9178417" cy="1017270"/>
            </a:xfrm>
            <a:prstGeom prst="rect">
              <a:avLst/>
            </a:prstGeom>
          </p:spPr>
          <p:txBody>
            <a:bodyPr lIns="0" tIns="0" rIns="0" bIns="0" rtlCol="0" anchor="t">
              <a:spAutoFit/>
            </a:bodyPr>
            <a:lstStyle/>
            <a:p>
              <a:pPr>
                <a:lnSpc>
                  <a:spcPts val="3150"/>
                </a:lnSpc>
              </a:pPr>
              <a:r>
                <a:rPr lang="en-US" sz="2100" spc="21" dirty="0">
                  <a:solidFill>
                    <a:srgbClr val="0C1513"/>
                  </a:solidFill>
                  <a:latin typeface="Open Sans"/>
                </a:rPr>
                <a:t>Open sans body Open sans body Open sans body Open sans body Open sans body</a:t>
              </a:r>
            </a:p>
          </p:txBody>
        </p:sp>
      </p:grpSp>
      <p:grpSp>
        <p:nvGrpSpPr>
          <p:cNvPr id="8" name="Group 8"/>
          <p:cNvGrpSpPr/>
          <p:nvPr/>
        </p:nvGrpSpPr>
        <p:grpSpPr>
          <a:xfrm>
            <a:off x="1698056" y="6343967"/>
            <a:ext cx="6883813" cy="1688560"/>
            <a:chOff x="0" y="-66675"/>
            <a:chExt cx="9178417" cy="2251414"/>
          </a:xfrm>
        </p:grpSpPr>
        <p:sp>
          <p:nvSpPr>
            <p:cNvPr id="9" name="TextBox 9"/>
            <p:cNvSpPr txBox="1"/>
            <p:nvPr/>
          </p:nvSpPr>
          <p:spPr>
            <a:xfrm>
              <a:off x="0" y="-66675"/>
              <a:ext cx="9178417" cy="649751"/>
            </a:xfrm>
            <a:prstGeom prst="rect">
              <a:avLst/>
            </a:prstGeom>
          </p:spPr>
          <p:txBody>
            <a:bodyPr lIns="0" tIns="0" rIns="0" bIns="0" rtlCol="0" anchor="t">
              <a:spAutoFit/>
            </a:bodyPr>
            <a:lstStyle/>
            <a:p>
              <a:pPr algn="r">
                <a:lnSpc>
                  <a:spcPts val="3840"/>
                </a:lnSpc>
              </a:pPr>
              <a:r>
                <a:rPr lang="en-US" sz="3200" spc="236" dirty="0">
                  <a:solidFill>
                    <a:srgbClr val="85754D"/>
                  </a:solidFill>
                  <a:latin typeface="Uni Sans Book" panose="00000500000000000000" charset="0"/>
                </a:rPr>
                <a:t>UNI SANS</a:t>
              </a:r>
            </a:p>
          </p:txBody>
        </p:sp>
        <p:sp>
          <p:nvSpPr>
            <p:cNvPr id="10" name="TextBox 10"/>
            <p:cNvSpPr txBox="1"/>
            <p:nvPr/>
          </p:nvSpPr>
          <p:spPr>
            <a:xfrm>
              <a:off x="0" y="1134536"/>
              <a:ext cx="9178417" cy="1050203"/>
            </a:xfrm>
            <a:prstGeom prst="rect">
              <a:avLst/>
            </a:prstGeom>
          </p:spPr>
          <p:txBody>
            <a:bodyPr lIns="0" tIns="0" rIns="0" bIns="0" rtlCol="0" anchor="t">
              <a:spAutoFit/>
            </a:bodyPr>
            <a:lstStyle/>
            <a:p>
              <a:pPr algn="r">
                <a:lnSpc>
                  <a:spcPts val="3150"/>
                </a:lnSpc>
              </a:pPr>
              <a:r>
                <a:rPr lang="en-US" sz="2100" spc="21" dirty="0">
                  <a:solidFill>
                    <a:srgbClr val="3B3838"/>
                  </a:solidFill>
                  <a:latin typeface="Open Sans" panose="020B0606030504020204" pitchFamily="34" charset="0"/>
                  <a:ea typeface="Open Sans" panose="020B0606030504020204" pitchFamily="34" charset="0"/>
                  <a:cs typeface="Open Sans" panose="020B0606030504020204" pitchFamily="34" charset="0"/>
                </a:rPr>
                <a:t>Open sans body Open sans body Open sans body Open sans body Open sans body</a:t>
              </a:r>
            </a:p>
          </p:txBody>
        </p:sp>
      </p:grpSp>
      <p:sp>
        <p:nvSpPr>
          <p:cNvPr id="11" name="AutoShape 11"/>
          <p:cNvSpPr/>
          <p:nvPr/>
        </p:nvSpPr>
        <p:spPr>
          <a:xfrm>
            <a:off x="17259300" y="9106687"/>
            <a:ext cx="2147226" cy="151613"/>
          </a:xfrm>
          <a:prstGeom prst="rect">
            <a:avLst/>
          </a:prstGeom>
          <a:solidFill>
            <a:srgbClr val="4B2E83"/>
          </a:solid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16" r="32616"/>
          <a:stretch>
            <a:fillRect/>
          </a:stretch>
        </p:blipFill>
        <p:spPr>
          <a:xfrm>
            <a:off x="1073613" y="1028700"/>
            <a:ext cx="5084965" cy="8229600"/>
          </a:xfrm>
          <a:prstGeom prst="rect">
            <a:avLst/>
          </a:prstGeom>
        </p:spPr>
      </p:pic>
      <p:sp>
        <p:nvSpPr>
          <p:cNvPr id="3" name="TextBox 3"/>
          <p:cNvSpPr txBox="1"/>
          <p:nvPr/>
        </p:nvSpPr>
        <p:spPr>
          <a:xfrm>
            <a:off x="3951829" y="3451860"/>
            <a:ext cx="4823763" cy="3345180"/>
          </a:xfrm>
          <a:prstGeom prst="rect">
            <a:avLst/>
          </a:prstGeom>
        </p:spPr>
        <p:txBody>
          <a:bodyPr lIns="0" tIns="0" rIns="0" bIns="0" rtlCol="0" anchor="t">
            <a:spAutoFit/>
          </a:bodyPr>
          <a:lstStyle/>
          <a:p>
            <a:pPr>
              <a:lnSpc>
                <a:spcPts val="8820"/>
              </a:lnSpc>
            </a:pPr>
            <a:r>
              <a:rPr lang="en-US" sz="7000" spc="63" dirty="0">
                <a:solidFill>
                  <a:srgbClr val="4B2E83"/>
                </a:solidFill>
                <a:latin typeface="Encode Sans Black" pitchFamily="2" charset="0"/>
              </a:rPr>
              <a:t>ENCODE SANS HEADING</a:t>
            </a:r>
          </a:p>
        </p:txBody>
      </p:sp>
      <p:sp>
        <p:nvSpPr>
          <p:cNvPr id="4" name="AutoShape 4"/>
          <p:cNvSpPr/>
          <p:nvPr/>
        </p:nvSpPr>
        <p:spPr>
          <a:xfrm>
            <a:off x="-497405" y="6587253"/>
            <a:ext cx="2147226" cy="151613"/>
          </a:xfrm>
          <a:prstGeom prst="rect">
            <a:avLst/>
          </a:prstGeom>
          <a:solidFill>
            <a:srgbClr val="4B2E83"/>
          </a:solidFill>
        </p:spPr>
        <p:txBody>
          <a:bodyPr/>
          <a:lstStyle/>
          <a:p>
            <a:endParaRPr lang="en-US"/>
          </a:p>
        </p:txBody>
      </p:sp>
      <p:grpSp>
        <p:nvGrpSpPr>
          <p:cNvPr id="5" name="Group 5"/>
          <p:cNvGrpSpPr/>
          <p:nvPr/>
        </p:nvGrpSpPr>
        <p:grpSpPr>
          <a:xfrm>
            <a:off x="10921080" y="1482535"/>
            <a:ext cx="5623165" cy="1442744"/>
            <a:chOff x="0" y="-85725"/>
            <a:chExt cx="7497553" cy="1923658"/>
          </a:xfrm>
        </p:grpSpPr>
        <p:sp>
          <p:nvSpPr>
            <p:cNvPr id="6" name="TextBox 6"/>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7" name="TextBox 7"/>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8" name="Group 8"/>
          <p:cNvGrpSpPr/>
          <p:nvPr/>
        </p:nvGrpSpPr>
        <p:grpSpPr>
          <a:xfrm>
            <a:off x="10921080" y="4389981"/>
            <a:ext cx="5623165" cy="1442744"/>
            <a:chOff x="0" y="-85725"/>
            <a:chExt cx="7497553" cy="1923658"/>
          </a:xfrm>
        </p:grpSpPr>
        <p:sp>
          <p:nvSpPr>
            <p:cNvPr id="9" name="TextBox 9"/>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10" name="TextBox 10"/>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11" name="Group 11"/>
          <p:cNvGrpSpPr/>
          <p:nvPr/>
        </p:nvGrpSpPr>
        <p:grpSpPr>
          <a:xfrm>
            <a:off x="10921080" y="7297428"/>
            <a:ext cx="5623165" cy="1442744"/>
            <a:chOff x="0" y="-85725"/>
            <a:chExt cx="7497553" cy="1923658"/>
          </a:xfrm>
        </p:grpSpPr>
        <p:sp>
          <p:nvSpPr>
            <p:cNvPr id="12" name="TextBox 12"/>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a:t>
              </a:r>
            </a:p>
          </p:txBody>
        </p:sp>
        <p:sp>
          <p:nvSpPr>
            <p:cNvPr id="13" name="TextBox 13"/>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a:solidFill>
                    <a:srgbClr val="3B3838"/>
                  </a:solidFill>
                  <a:latin typeface="Open Sans"/>
                </a:rPr>
                <a:t>Open sans body Open sans body Open sans body Open sans body</a:t>
              </a:r>
            </a:p>
          </p:txBody>
        </p:sp>
      </p:grpSp>
      <p:sp>
        <p:nvSpPr>
          <p:cNvPr id="14" name="TextBox 14"/>
          <p:cNvSpPr txBox="1"/>
          <p:nvPr/>
        </p:nvSpPr>
        <p:spPr>
          <a:xfrm>
            <a:off x="1073613" y="933450"/>
            <a:ext cx="1675858" cy="1386205"/>
          </a:xfrm>
          <a:prstGeom prst="rect">
            <a:avLst/>
          </a:prstGeom>
        </p:spPr>
        <p:txBody>
          <a:bodyPr lIns="0" tIns="0" rIns="0" bIns="0" rtlCol="0" anchor="t">
            <a:spAutoFit/>
          </a:bodyPr>
          <a:lstStyle/>
          <a:p>
            <a:pP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03</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dirty="0">
                <a:solidFill>
                  <a:srgbClr val="B7A57A"/>
                </a:solidFill>
                <a:latin typeface="Encode Sans Normal"/>
              </a:rPr>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EBE5D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254" y="44895"/>
            <a:ext cx="9280254" cy="1496441"/>
          </a:xfrm>
          <a:prstGeom prst="rect">
            <a:avLst/>
          </a:prstGeom>
        </p:spPr>
      </p:pic>
      <p:pic>
        <p:nvPicPr>
          <p:cNvPr id="3" name="Picture 3"/>
          <p:cNvPicPr>
            <a:picLocks noChangeAspect="1"/>
          </p:cNvPicPr>
          <p:nvPr/>
        </p:nvPicPr>
        <p:blipFill>
          <a:blip r:embed="rId3"/>
          <a:srcRect/>
          <a:stretch>
            <a:fillRect/>
          </a:stretch>
        </p:blipFill>
        <p:spPr>
          <a:xfrm>
            <a:off x="4935146" y="4979606"/>
            <a:ext cx="4208854" cy="4219403"/>
          </a:xfrm>
          <a:prstGeom prst="rect">
            <a:avLst/>
          </a:prstGeom>
        </p:spPr>
      </p:pic>
      <p:sp>
        <p:nvSpPr>
          <p:cNvPr id="4" name="TextBox 4"/>
          <p:cNvSpPr txBox="1"/>
          <p:nvPr/>
        </p:nvSpPr>
        <p:spPr>
          <a:xfrm>
            <a:off x="1646016" y="4457700"/>
            <a:ext cx="14995969" cy="1600200"/>
          </a:xfrm>
          <a:prstGeom prst="rect">
            <a:avLst/>
          </a:prstGeom>
        </p:spPr>
        <p:txBody>
          <a:bodyPr lIns="0" tIns="0" rIns="0" bIns="0" rtlCol="0" anchor="t">
            <a:spAutoFit/>
          </a:bodyPr>
          <a:lstStyle/>
          <a:p>
            <a:pPr marL="0" lvl="0" indent="0" algn="ctr">
              <a:lnSpc>
                <a:spcPts val="12000"/>
              </a:lnSpc>
            </a:pPr>
            <a:r>
              <a:rPr lang="en-US" sz="12000" spc="48" dirty="0">
                <a:solidFill>
                  <a:srgbClr val="B7A57A"/>
                </a:solidFill>
                <a:latin typeface="Encode Sans Black" pitchFamily="2" charset="0"/>
              </a:rPr>
              <a:t>ENCODE SANS </a:t>
            </a:r>
          </a:p>
        </p:txBody>
      </p:sp>
      <p:sp>
        <p:nvSpPr>
          <p:cNvPr id="5" name="TextBox 5"/>
          <p:cNvSpPr txBox="1"/>
          <p:nvPr/>
        </p:nvSpPr>
        <p:spPr>
          <a:xfrm>
            <a:off x="10437341" y="5924550"/>
            <a:ext cx="5640859" cy="521746"/>
          </a:xfrm>
          <a:prstGeom prst="rect">
            <a:avLst/>
          </a:prstGeom>
        </p:spPr>
        <p:txBody>
          <a:bodyPr wrap="square" lIns="0" tIns="0" rIns="0" bIns="0" rtlCol="0" anchor="t">
            <a:spAutoFit/>
          </a:bodyPr>
          <a:lstStyle/>
          <a:p>
            <a:pPr algn="ctr">
              <a:lnSpc>
                <a:spcPts val="4409"/>
              </a:lnSpc>
            </a:pPr>
            <a:r>
              <a:rPr lang="en-US" sz="3150" dirty="0">
                <a:solidFill>
                  <a:srgbClr val="B7A57A"/>
                </a:solidFill>
                <a:latin typeface="Uni Sans Book" panose="00000500000000000000" charset="0"/>
              </a:rPr>
              <a:t>UNI SANS SUBHEADING</a:t>
            </a:r>
          </a:p>
        </p:txBody>
      </p:sp>
      <p:sp>
        <p:nvSpPr>
          <p:cNvPr id="6" name="TextBox 6"/>
          <p:cNvSpPr txBox="1"/>
          <p:nvPr/>
        </p:nvSpPr>
        <p:spPr>
          <a:xfrm>
            <a:off x="483300" y="9640328"/>
            <a:ext cx="2097881" cy="203261"/>
          </a:xfrm>
          <a:prstGeom prst="rect">
            <a:avLst/>
          </a:prstGeom>
        </p:spPr>
        <p:txBody>
          <a:bodyPr lIns="0" tIns="0" rIns="0" bIns="0" rtlCol="0" anchor="t">
            <a:spAutoFit/>
          </a:bodyPr>
          <a:lstStyle/>
          <a:p>
            <a:pPr algn="ctr">
              <a:lnSpc>
                <a:spcPts val="1679"/>
              </a:lnSpc>
              <a:spcBef>
                <a:spcPct val="0"/>
              </a:spcBef>
            </a:pPr>
            <a:r>
              <a:rPr lang="en-US" sz="1200" spc="183" dirty="0">
                <a:solidFill>
                  <a:srgbClr val="B7A57A"/>
                </a:solidFill>
                <a:latin typeface="Open Sans" panose="020B0604020202020204" charset="0"/>
                <a:ea typeface="Open Sans" panose="020B0604020202020204" charset="0"/>
                <a:cs typeface="Open Sans" panose="020B0604020202020204" charset="0"/>
              </a:rPr>
              <a:t>UW AERO AND ASTRO</a:t>
            </a:r>
          </a:p>
        </p:txBody>
      </p:sp>
      <p:grpSp>
        <p:nvGrpSpPr>
          <p:cNvPr id="7" name="Group 7"/>
          <p:cNvGrpSpPr/>
          <p:nvPr/>
        </p:nvGrpSpPr>
        <p:grpSpPr>
          <a:xfrm>
            <a:off x="16736381" y="9625272"/>
            <a:ext cx="1045838" cy="118582"/>
            <a:chOff x="0" y="0"/>
            <a:chExt cx="3785870" cy="429260"/>
          </a:xfrm>
        </p:grpSpPr>
        <p:sp>
          <p:nvSpPr>
            <p:cNvPr id="8" name="Freeform 8"/>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4B2E83"/>
            </a:solidFill>
          </p:spPr>
          <p:txBody>
            <a:bodyPr/>
            <a:lstStyle/>
            <a:p>
              <a:endParaRPr lang="en-US"/>
            </a:p>
          </p:txBody>
        </p:sp>
      </p:grpSp>
      <p:sp>
        <p:nvSpPr>
          <p:cNvPr id="9" name="TextBox 9"/>
          <p:cNvSpPr txBox="1"/>
          <p:nvPr/>
        </p:nvSpPr>
        <p:spPr>
          <a:xfrm>
            <a:off x="8893299" y="9535737"/>
            <a:ext cx="990600" cy="203261"/>
          </a:xfrm>
          <a:prstGeom prst="rect">
            <a:avLst/>
          </a:prstGeom>
        </p:spPr>
        <p:txBody>
          <a:bodyPr lIns="0" tIns="0" rIns="0" bIns="0" rtlCol="0" anchor="t">
            <a:spAutoFit/>
          </a:bodyPr>
          <a:lstStyle/>
          <a:p>
            <a:pPr algn="ctr">
              <a:lnSpc>
                <a:spcPts val="1679"/>
              </a:lnSpc>
              <a:spcBef>
                <a:spcPct val="0"/>
              </a:spcBef>
            </a:pPr>
            <a:r>
              <a:rPr lang="en-US" sz="1200" spc="183" dirty="0" err="1">
                <a:solidFill>
                  <a:srgbClr val="B7A57A"/>
                </a:solidFill>
                <a:latin typeface="Open Sans" panose="020B0604020202020204" charset="0"/>
                <a:ea typeface="Open Sans" panose="020B0604020202020204" charset="0"/>
                <a:cs typeface="Open Sans" panose="020B0604020202020204" charset="0"/>
              </a:rPr>
              <a:t>pg</a:t>
            </a:r>
            <a:r>
              <a:rPr lang="en-US" sz="1200" spc="183" dirty="0">
                <a:solidFill>
                  <a:srgbClr val="B7A57A"/>
                </a:solidFill>
                <a:latin typeface="Open Sans" panose="020B0604020202020204" charset="0"/>
                <a:ea typeface="Open Sans" panose="020B0604020202020204" charset="0"/>
                <a:cs typeface="Open Sans" panose="020B0604020202020204" charset="0"/>
              </a:rPr>
              <a:t> 01 / 22</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747558"/>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
        <p:nvSpPr>
          <p:cNvPr id="4" name="TextBox 4"/>
          <p:cNvSpPr txBox="1"/>
          <p:nvPr/>
        </p:nvSpPr>
        <p:spPr>
          <a:xfrm>
            <a:off x="1487612" y="660164"/>
            <a:ext cx="1045369" cy="236155"/>
          </a:xfrm>
          <a:prstGeom prst="rect">
            <a:avLst/>
          </a:prstGeom>
        </p:spPr>
        <p:txBody>
          <a:bodyPr lIns="0" tIns="0" rIns="0" bIns="0" rtlCol="0" anchor="t">
            <a:spAutoFit/>
          </a:bodyPr>
          <a:lstStyle/>
          <a:p>
            <a:pPr>
              <a:lnSpc>
                <a:spcPts val="1959"/>
              </a:lnSpc>
              <a:spcBef>
                <a:spcPct val="0"/>
              </a:spcBef>
            </a:pPr>
            <a:r>
              <a:rPr lang="en-US" sz="1399" spc="214" dirty="0">
                <a:solidFill>
                  <a:srgbClr val="FFFFFF"/>
                </a:solidFill>
                <a:latin typeface="Uni Sans Book" panose="00000500000000000000" charset="0"/>
              </a:rPr>
              <a:t>UNI SANS </a:t>
            </a:r>
          </a:p>
        </p:txBody>
      </p:sp>
      <p:sp>
        <p:nvSpPr>
          <p:cNvPr id="5" name="TextBox 5"/>
          <p:cNvSpPr txBox="1"/>
          <p:nvPr/>
        </p:nvSpPr>
        <p:spPr>
          <a:xfrm>
            <a:off x="16008719" y="660164"/>
            <a:ext cx="104536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4093276"/>
            <a:ext cx="6915870" cy="2825750"/>
            <a:chOff x="0" y="0"/>
            <a:chExt cx="9221160" cy="3767667"/>
          </a:xfrm>
        </p:grpSpPr>
        <p:sp>
          <p:nvSpPr>
            <p:cNvPr id="7" name="TextBox 7"/>
            <p:cNvSpPr txBox="1"/>
            <p:nvPr/>
          </p:nvSpPr>
          <p:spPr>
            <a:xfrm>
              <a:off x="0" y="-161925"/>
              <a:ext cx="8448351" cy="39295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marL="0" lvl="0" indent="0" algn="just">
                <a:lnSpc>
                  <a:spcPts val="4000"/>
                </a:lnSpc>
                <a:spcBef>
                  <a:spcPct val="0"/>
                </a:spcBef>
              </a:pPr>
              <a:endParaRPr lang="en-US" sz="2000" dirty="0">
                <a:solidFill>
                  <a:srgbClr val="FFFFFF"/>
                </a:solidFill>
                <a:latin typeface="Open Sans Bold"/>
              </a:endParaRPr>
            </a:p>
          </p:txBody>
        </p:sp>
        <p:sp>
          <p:nvSpPr>
            <p:cNvPr id="8" name="TextBox 8"/>
            <p:cNvSpPr txBox="1"/>
            <p:nvPr/>
          </p:nvSpPr>
          <p:spPr>
            <a:xfrm>
              <a:off x="7675542" y="-161925"/>
              <a:ext cx="1545617" cy="32564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03</a:t>
              </a:r>
            </a:p>
            <a:p>
              <a:pPr algn="just">
                <a:lnSpc>
                  <a:spcPts val="4000"/>
                </a:lnSpc>
              </a:pPr>
              <a:r>
                <a:rPr lang="en-US" sz="2000" dirty="0">
                  <a:solidFill>
                    <a:srgbClr val="FFFFFF"/>
                  </a:solidFill>
                  <a:latin typeface="Open Sans Bold"/>
                </a:rPr>
                <a:t>07</a:t>
              </a:r>
            </a:p>
            <a:p>
              <a:pPr algn="just">
                <a:lnSpc>
                  <a:spcPts val="4000"/>
                </a:lnSpc>
              </a:pPr>
              <a:r>
                <a:rPr lang="en-US" sz="2000" dirty="0">
                  <a:solidFill>
                    <a:srgbClr val="FFFFFF"/>
                  </a:solidFill>
                  <a:latin typeface="Open Sans Bold"/>
                </a:rPr>
                <a:t>08</a:t>
              </a:r>
            </a:p>
            <a:p>
              <a:pPr algn="just">
                <a:lnSpc>
                  <a:spcPts val="4000"/>
                </a:lnSpc>
              </a:pPr>
              <a:r>
                <a:rPr lang="en-US" sz="2000" dirty="0">
                  <a:solidFill>
                    <a:srgbClr val="FFFFFF"/>
                  </a:solidFill>
                  <a:latin typeface="Open Sans Bold"/>
                </a:rPr>
                <a:t>09</a:t>
              </a:r>
            </a:p>
            <a:p>
              <a:pPr algn="just">
                <a:lnSpc>
                  <a:spcPts val="4000"/>
                </a:lnSpc>
              </a:pPr>
              <a:r>
                <a:rPr lang="en-US" sz="2000" dirty="0">
                  <a:solidFill>
                    <a:srgbClr val="FFFFFF"/>
                  </a:solidFill>
                  <a:latin typeface="Open Sans Bold"/>
                </a:rPr>
                <a:t>11</a:t>
              </a:r>
            </a:p>
          </p:txBody>
        </p:sp>
      </p:grpSp>
      <p:grpSp>
        <p:nvGrpSpPr>
          <p:cNvPr id="9" name="Group 9"/>
          <p:cNvGrpSpPr/>
          <p:nvPr/>
        </p:nvGrpSpPr>
        <p:grpSpPr>
          <a:xfrm>
            <a:off x="1487612" y="2111514"/>
            <a:ext cx="16938487" cy="1049195"/>
            <a:chOff x="0" y="0"/>
            <a:chExt cx="22584649" cy="1398927"/>
          </a:xfrm>
        </p:grpSpPr>
        <p:sp>
          <p:nvSpPr>
            <p:cNvPr id="10" name="TextBox 10"/>
            <p:cNvSpPr txBox="1"/>
            <p:nvPr/>
          </p:nvSpPr>
          <p:spPr>
            <a:xfrm>
              <a:off x="0" y="-95250"/>
              <a:ext cx="13062577" cy="1107017"/>
            </a:xfrm>
            <a:prstGeom prst="rect">
              <a:avLst/>
            </a:prstGeom>
          </p:spPr>
          <p:txBody>
            <a:bodyPr lIns="0" tIns="0" rIns="0" bIns="0" rtlCol="0" anchor="t">
              <a:spAutoFit/>
            </a:bodyPr>
            <a:lstStyle/>
            <a:p>
              <a:pPr algn="just">
                <a:lnSpc>
                  <a:spcPts val="6999"/>
                </a:lnSpc>
                <a:spcBef>
                  <a:spcPct val="0"/>
                </a:spcBef>
              </a:pPr>
              <a:r>
                <a:rPr lang="en-US" sz="4999" dirty="0">
                  <a:solidFill>
                    <a:schemeClr val="bg1"/>
                  </a:solidFill>
                  <a:latin typeface="Encode Sans Black" pitchFamily="2" charset="0"/>
                </a:rPr>
                <a:t>ENCODE SANS </a:t>
              </a:r>
            </a:p>
          </p:txBody>
        </p:sp>
        <p:grpSp>
          <p:nvGrpSpPr>
            <p:cNvPr id="11" name="Group 11"/>
            <p:cNvGrpSpPr/>
            <p:nvPr/>
          </p:nvGrpSpPr>
          <p:grpSpPr>
            <a:xfrm>
              <a:off x="0" y="1180755"/>
              <a:ext cx="22584649" cy="218172"/>
              <a:chOff x="0" y="0"/>
              <a:chExt cx="59160299" cy="571500"/>
            </a:xfrm>
          </p:grpSpPr>
          <p:sp>
            <p:nvSpPr>
              <p:cNvPr id="12" name="Freeform 12"/>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grpSp>
        <p:nvGrpSpPr>
          <p:cNvPr id="13" name="Group 13"/>
          <p:cNvGrpSpPr/>
          <p:nvPr/>
        </p:nvGrpSpPr>
        <p:grpSpPr>
          <a:xfrm>
            <a:off x="10185483" y="3991459"/>
            <a:ext cx="5980451" cy="2422743"/>
            <a:chOff x="0" y="0"/>
            <a:chExt cx="7973935" cy="3230324"/>
          </a:xfrm>
        </p:grpSpPr>
        <p:sp>
          <p:nvSpPr>
            <p:cNvPr id="14" name="TextBox 14"/>
            <p:cNvSpPr txBox="1"/>
            <p:nvPr/>
          </p:nvSpPr>
          <p:spPr>
            <a:xfrm>
              <a:off x="6338499" y="-26168"/>
              <a:ext cx="1635436" cy="3256492"/>
            </a:xfrm>
            <a:prstGeom prst="rect">
              <a:avLst/>
            </a:prstGeom>
          </p:spPr>
          <p:txBody>
            <a:bodyPr lIns="0" tIns="0" rIns="0" bIns="0" rtlCol="0" anchor="t">
              <a:spAutoFit/>
            </a:bodyPr>
            <a:lstStyle/>
            <a:p>
              <a:pPr marL="0" lvl="0" indent="0" algn="just">
                <a:lnSpc>
                  <a:spcPts val="4000"/>
                </a:lnSpc>
                <a:spcBef>
                  <a:spcPct val="0"/>
                </a:spcBef>
              </a:pPr>
              <a:r>
                <a:rPr lang="en-US" sz="2000">
                  <a:solidFill>
                    <a:srgbClr val="FFFFFF"/>
                  </a:solidFill>
                  <a:latin typeface="Open Sans Bold"/>
                </a:rPr>
                <a:t>13</a:t>
              </a:r>
            </a:p>
            <a:p>
              <a:pPr marL="0" lvl="0" indent="0" algn="just">
                <a:lnSpc>
                  <a:spcPts val="4000"/>
                </a:lnSpc>
                <a:spcBef>
                  <a:spcPct val="0"/>
                </a:spcBef>
              </a:pPr>
              <a:r>
                <a:rPr lang="en-US" sz="2000" u="none">
                  <a:solidFill>
                    <a:srgbClr val="FFFFFF"/>
                  </a:solidFill>
                  <a:latin typeface="Open Sans Bold"/>
                </a:rPr>
                <a:t>14</a:t>
              </a:r>
            </a:p>
            <a:p>
              <a:pPr marL="0" lvl="0" indent="0" algn="just">
                <a:lnSpc>
                  <a:spcPts val="4000"/>
                </a:lnSpc>
                <a:spcBef>
                  <a:spcPct val="0"/>
                </a:spcBef>
              </a:pPr>
              <a:r>
                <a:rPr lang="en-US" sz="2000" u="none">
                  <a:solidFill>
                    <a:srgbClr val="FFFFFF"/>
                  </a:solidFill>
                  <a:latin typeface="Open Sans Bold"/>
                </a:rPr>
                <a:t>15</a:t>
              </a:r>
            </a:p>
            <a:p>
              <a:pPr marL="0" lvl="0" indent="0" algn="just">
                <a:lnSpc>
                  <a:spcPts val="4000"/>
                </a:lnSpc>
                <a:spcBef>
                  <a:spcPct val="0"/>
                </a:spcBef>
              </a:pPr>
              <a:r>
                <a:rPr lang="en-US" sz="2000" u="none">
                  <a:solidFill>
                    <a:srgbClr val="FFFFFF"/>
                  </a:solidFill>
                  <a:latin typeface="Open Sans Bold"/>
                </a:rPr>
                <a:t>16</a:t>
              </a:r>
            </a:p>
            <a:p>
              <a:pPr marL="0" lvl="0" indent="0" algn="just">
                <a:lnSpc>
                  <a:spcPts val="4000"/>
                </a:lnSpc>
                <a:spcBef>
                  <a:spcPct val="0"/>
                </a:spcBef>
              </a:pPr>
              <a:r>
                <a:rPr lang="en-US" sz="2000" u="none">
                  <a:solidFill>
                    <a:srgbClr val="FFFFFF"/>
                  </a:solidFill>
                  <a:latin typeface="Open Sans Bold"/>
                </a:rPr>
                <a:t>17</a:t>
              </a:r>
            </a:p>
          </p:txBody>
        </p:sp>
        <p:sp>
          <p:nvSpPr>
            <p:cNvPr id="15" name="TextBox 15"/>
            <p:cNvSpPr txBox="1"/>
            <p:nvPr/>
          </p:nvSpPr>
          <p:spPr>
            <a:xfrm>
              <a:off x="0" y="-161925"/>
              <a:ext cx="4166838" cy="3256492"/>
            </a:xfrm>
            <a:prstGeom prst="rect">
              <a:avLst/>
            </a:prstGeom>
          </p:spPr>
          <p:txBody>
            <a:bodyPr lIns="0" tIns="0" rIns="0" bIns="0" rtlCol="0" anchor="t">
              <a:spAutoFit/>
            </a:bodyPr>
            <a:lstStyle/>
            <a:p>
              <a:pPr marL="0" lvl="0" indent="0" algn="just">
                <a:lnSpc>
                  <a:spcPts val="4000"/>
                </a:lnSpc>
                <a:spcBef>
                  <a:spcPct val="0"/>
                </a:spcBef>
              </a:pPr>
              <a:r>
                <a:rPr lang="en-US" sz="2000"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85754D"/>
            </a:solidFill>
          </p:spPr>
          <p:txBody>
            <a:bodyPr/>
            <a:lstStyle/>
            <a:p>
              <a:endParaRPr lang="en-US"/>
            </a:p>
          </p:txBody>
        </p:sp>
      </p:grpSp>
      <p:grpSp>
        <p:nvGrpSpPr>
          <p:cNvPr id="4" name="Group 4"/>
          <p:cNvGrpSpPr/>
          <p:nvPr/>
        </p:nvGrpSpPr>
        <p:grpSpPr>
          <a:xfrm>
            <a:off x="8621081" y="1965085"/>
            <a:ext cx="9796933" cy="584164"/>
            <a:chOff x="0" y="-38100"/>
            <a:chExt cx="13062577" cy="778885"/>
          </a:xfrm>
        </p:grpSpPr>
        <p:sp>
          <p:nvSpPr>
            <p:cNvPr id="5" name="TextBox 5"/>
            <p:cNvSpPr txBox="1"/>
            <p:nvPr/>
          </p:nvSpPr>
          <p:spPr>
            <a:xfrm>
              <a:off x="0" y="-38100"/>
              <a:ext cx="13062577" cy="447301"/>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nvGrpSpPr>
            <p:cNvPr id="6" name="Group 6"/>
            <p:cNvGrpSpPr/>
            <p:nvPr/>
          </p:nvGrpSpPr>
          <p:grpSpPr>
            <a:xfrm>
              <a:off x="0" y="524392"/>
              <a:ext cx="12889226" cy="216393"/>
              <a:chOff x="0" y="0"/>
              <a:chExt cx="34040750" cy="571500"/>
            </a:xfrm>
          </p:grpSpPr>
          <p:sp>
            <p:nvSpPr>
              <p:cNvPr id="7" name="Freeform 7"/>
              <p:cNvSpPr/>
              <p:nvPr/>
            </p:nvSpPr>
            <p:spPr>
              <a:xfrm>
                <a:off x="0" y="255270"/>
                <a:ext cx="34040750" cy="69850"/>
              </a:xfrm>
              <a:custGeom>
                <a:avLst/>
                <a:gdLst/>
                <a:ahLst/>
                <a:cxnLst/>
                <a:rect l="l" t="t" r="r" b="b"/>
                <a:pathLst>
                  <a:path w="34040750" h="69850">
                    <a:moveTo>
                      <a:pt x="33749921" y="0"/>
                    </a:moveTo>
                    <a:lnTo>
                      <a:pt x="0" y="0"/>
                    </a:lnTo>
                    <a:lnTo>
                      <a:pt x="0" y="69850"/>
                    </a:lnTo>
                    <a:lnTo>
                      <a:pt x="34040750" y="69850"/>
                    </a:lnTo>
                    <a:lnTo>
                      <a:pt x="34040750" y="0"/>
                    </a:lnTo>
                    <a:close/>
                  </a:path>
                </a:pathLst>
              </a:custGeom>
              <a:solidFill>
                <a:srgbClr val="85754D"/>
              </a:solidFill>
            </p:spPr>
            <p:txBody>
              <a:bodyPr/>
              <a:lstStyle/>
              <a:p>
                <a:endParaRPr lang="en-US"/>
              </a:p>
            </p:txBody>
          </p:sp>
        </p:grpSp>
      </p:grpSp>
      <p:pic>
        <p:nvPicPr>
          <p:cNvPr id="8" name="Picture 8"/>
          <p:cNvPicPr>
            <a:picLocks noChangeAspect="1"/>
          </p:cNvPicPr>
          <p:nvPr/>
        </p:nvPicPr>
        <p:blipFill>
          <a:blip r:embed="rId2"/>
          <a:srcRect l="41366" r="14216"/>
          <a:stretch>
            <a:fillRect/>
          </a:stretch>
        </p:blipFill>
        <p:spPr>
          <a:xfrm>
            <a:off x="-443999" y="-1668820"/>
            <a:ext cx="8089323" cy="12141574"/>
          </a:xfrm>
          <a:prstGeom prst="rect">
            <a:avLst/>
          </a:prstGeom>
        </p:spPr>
      </p:pic>
      <p:grpSp>
        <p:nvGrpSpPr>
          <p:cNvPr id="9" name="Group 9"/>
          <p:cNvGrpSpPr/>
          <p:nvPr/>
        </p:nvGrpSpPr>
        <p:grpSpPr>
          <a:xfrm>
            <a:off x="8621081" y="4011992"/>
            <a:ext cx="5757662" cy="3027398"/>
            <a:chOff x="0" y="0"/>
            <a:chExt cx="7676883" cy="4036531"/>
          </a:xfrm>
        </p:grpSpPr>
        <p:sp>
          <p:nvSpPr>
            <p:cNvPr id="10" name="TextBox 10"/>
            <p:cNvSpPr txBox="1"/>
            <p:nvPr/>
          </p:nvSpPr>
          <p:spPr>
            <a:xfrm>
              <a:off x="0" y="-95250"/>
              <a:ext cx="7676883" cy="2288117"/>
            </a:xfrm>
            <a:prstGeom prst="rect">
              <a:avLst/>
            </a:prstGeom>
          </p:spPr>
          <p:txBody>
            <a:bodyPr lIns="0" tIns="0" rIns="0" bIns="0" rtlCol="0" anchor="t">
              <a:spAutoFit/>
            </a:bodyPr>
            <a:lstStyle/>
            <a:p>
              <a:pPr marL="0" lvl="0" indent="0">
                <a:lnSpc>
                  <a:spcPts val="6999"/>
                </a:lnSpc>
                <a:spcBef>
                  <a:spcPct val="0"/>
                </a:spcBef>
              </a:pPr>
              <a:r>
                <a:rPr lang="en-US" sz="4999" dirty="0">
                  <a:solidFill>
                    <a:srgbClr val="B7A57A"/>
                  </a:solidFill>
                  <a:latin typeface="Encode Sans Black" pitchFamily="2" charset="0"/>
                </a:rPr>
                <a:t>Encode sans heading</a:t>
              </a:r>
            </a:p>
          </p:txBody>
        </p:sp>
        <p:sp>
          <p:nvSpPr>
            <p:cNvPr id="11" name="TextBox 11"/>
            <p:cNvSpPr txBox="1"/>
            <p:nvPr/>
          </p:nvSpPr>
          <p:spPr>
            <a:xfrm>
              <a:off x="0" y="3082126"/>
              <a:ext cx="6759198" cy="954405"/>
            </a:xfrm>
            <a:prstGeom prst="rect">
              <a:avLst/>
            </a:prstGeom>
          </p:spPr>
          <p:txBody>
            <a:bodyPr lIns="0" tIns="0" rIns="0" bIns="0" rtlCol="0" anchor="t">
              <a:spAutoFit/>
            </a:bodyPr>
            <a:lstStyle/>
            <a:p>
              <a:pPr>
                <a:lnSpc>
                  <a:spcPts val="6300"/>
                </a:lnSpc>
              </a:pPr>
              <a:r>
                <a:rPr lang="en-US" sz="3150" spc="126" dirty="0">
                  <a:solidFill>
                    <a:srgbClr val="B7A57A"/>
                  </a:solidFill>
                  <a:latin typeface="Uni Sans Book" panose="00000500000000000000" charset="0"/>
                </a:rPr>
                <a:t>UNI SANS SUBHEADING</a:t>
              </a:r>
            </a:p>
          </p:txBody>
        </p:sp>
      </p:grpSp>
      <p:sp>
        <p:nvSpPr>
          <p:cNvPr id="12" name="TextBox 12"/>
          <p:cNvSpPr txBox="1"/>
          <p:nvPr/>
        </p:nvSpPr>
        <p:spPr>
          <a:xfrm>
            <a:off x="1435819"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13" name="TextBox 13"/>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BE5D6"/>
            </a:solidFill>
          </p:spPr>
          <p:txBody>
            <a:bodyPr/>
            <a:lstStyle/>
            <a:p>
              <a:endParaRPr lang="en-US"/>
            </a:p>
          </p:txBody>
        </p:sp>
      </p:grpSp>
      <p:sp>
        <p:nvSpPr>
          <p:cNvPr id="4" name="TextBox 4"/>
          <p:cNvSpPr txBox="1"/>
          <p:nvPr/>
        </p:nvSpPr>
        <p:spPr>
          <a:xfrm>
            <a:off x="1772766"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a:t>
            </a:r>
          </a:p>
        </p:txBody>
      </p:sp>
      <p:sp>
        <p:nvSpPr>
          <p:cNvPr id="5" name="TextBox 5"/>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1906086"/>
            <a:ext cx="16800388" cy="570184"/>
            <a:chOff x="0" y="0"/>
            <a:chExt cx="22400518" cy="760246"/>
          </a:xfrm>
        </p:grpSpPr>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9" name="Group 9"/>
            <p:cNvGrpSpPr/>
            <p:nvPr/>
          </p:nvGrpSpPr>
          <p:grpSpPr>
            <a:xfrm>
              <a:off x="0" y="543852"/>
              <a:ext cx="22400518" cy="216393"/>
              <a:chOff x="0" y="0"/>
              <a:chExt cx="59160299" cy="571500"/>
            </a:xfrm>
          </p:grpSpPr>
          <p:sp>
            <p:nvSpPr>
              <p:cNvPr id="10" name="Freeform 10"/>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11" name="TextBox 11"/>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a:t>
              </a:r>
            </a:p>
          </p:txBody>
        </p:sp>
      </p:grpSp>
      <p:grpSp>
        <p:nvGrpSpPr>
          <p:cNvPr id="12" name="Group 12"/>
          <p:cNvGrpSpPr/>
          <p:nvPr/>
        </p:nvGrpSpPr>
        <p:grpSpPr>
          <a:xfrm>
            <a:off x="1487612" y="3243152"/>
            <a:ext cx="13086002" cy="3963904"/>
            <a:chOff x="0" y="57150"/>
            <a:chExt cx="17448003" cy="5285205"/>
          </a:xfrm>
        </p:grpSpPr>
        <p:sp>
          <p:nvSpPr>
            <p:cNvPr id="13" name="TextBox 13"/>
            <p:cNvSpPr txBox="1"/>
            <p:nvPr/>
          </p:nvSpPr>
          <p:spPr>
            <a:xfrm>
              <a:off x="0" y="57150"/>
              <a:ext cx="17448003" cy="1232323"/>
            </a:xfrm>
            <a:prstGeom prst="rect">
              <a:avLst/>
            </a:prstGeom>
          </p:spPr>
          <p:txBody>
            <a:bodyPr lIns="0" tIns="0" rIns="0" bIns="0" rtlCol="0" anchor="t">
              <a:spAutoFit/>
            </a:bodyPr>
            <a:lstStyle/>
            <a:p>
              <a:pPr>
                <a:lnSpc>
                  <a:spcPts val="7040"/>
                </a:lnSpc>
              </a:pPr>
              <a:r>
                <a:rPr lang="en-US" sz="6400" dirty="0">
                  <a:solidFill>
                    <a:schemeClr val="bg1"/>
                  </a:solidFill>
                  <a:latin typeface="Encode Sans Black" pitchFamily="2" charset="0"/>
                </a:rPr>
                <a:t>Encode sans heading</a:t>
              </a:r>
            </a:p>
          </p:txBody>
        </p:sp>
        <p:sp>
          <p:nvSpPr>
            <p:cNvPr id="14" name="TextBox 14"/>
            <p:cNvSpPr txBox="1"/>
            <p:nvPr/>
          </p:nvSpPr>
          <p:spPr>
            <a:xfrm>
              <a:off x="0" y="1768712"/>
              <a:ext cx="7399432" cy="598455"/>
            </a:xfrm>
            <a:prstGeom prst="rect">
              <a:avLst/>
            </a:prstGeom>
          </p:spPr>
          <p:txBody>
            <a:bodyPr lIns="0" tIns="0" rIns="0" bIns="0" rtlCol="0" anchor="t">
              <a:spAutoFit/>
            </a:bodyPr>
            <a:lstStyle/>
            <a:p>
              <a:pPr>
                <a:lnSpc>
                  <a:spcPts val="3465"/>
                </a:lnSpc>
              </a:pPr>
              <a:r>
                <a:rPr lang="en-US" sz="3150" dirty="0">
                  <a:solidFill>
                    <a:srgbClr val="FFFFFF"/>
                  </a:solidFill>
                  <a:latin typeface="Uni Sans Book" panose="00000500000000000000" charset="0"/>
                </a:rPr>
                <a:t>UNI SANS SUBHEADING</a:t>
              </a:r>
            </a:p>
          </p:txBody>
        </p:sp>
        <p:sp>
          <p:nvSpPr>
            <p:cNvPr id="15" name="TextBox 15"/>
            <p:cNvSpPr txBox="1"/>
            <p:nvPr/>
          </p:nvSpPr>
          <p:spPr>
            <a:xfrm>
              <a:off x="0" y="3345280"/>
              <a:ext cx="1401335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FFFFFF"/>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B7A57A"/>
            </a:solidFill>
          </p:spPr>
          <p:txBody>
            <a:bodyPr/>
            <a:lstStyle/>
            <a:p>
              <a:endParaRPr lang="en-US"/>
            </a:p>
          </p:txBody>
        </p:sp>
      </p:grpSp>
      <p:grpSp>
        <p:nvGrpSpPr>
          <p:cNvPr id="4" name="Group 4"/>
          <p:cNvGrpSpPr/>
          <p:nvPr/>
        </p:nvGrpSpPr>
        <p:grpSpPr>
          <a:xfrm>
            <a:off x="1487612" y="1877511"/>
            <a:ext cx="16800388" cy="598758"/>
            <a:chOff x="0" y="-38100"/>
            <a:chExt cx="22400518" cy="798345"/>
          </a:xfrm>
        </p:grpSpPr>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B7A57A"/>
              </a:solidFill>
            </p:spPr>
            <p:txBody>
              <a:bodyPr/>
              <a:lstStyle/>
              <a:p>
                <a:endParaRPr lang="en-US"/>
              </a:p>
            </p:txBody>
          </p:sp>
        </p:grpSp>
        <p:sp>
          <p:nvSpPr>
            <p:cNvPr id="9" name="TextBox 9"/>
            <p:cNvSpPr txBox="1"/>
            <p:nvPr/>
          </p:nvSpPr>
          <p:spPr>
            <a:xfrm>
              <a:off x="0" y="-38100"/>
              <a:ext cx="13062576" cy="447302"/>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sp>
        <p:nvSpPr>
          <p:cNvPr id="10" name="TextBox 10"/>
          <p:cNvSpPr txBox="1"/>
          <p:nvPr/>
        </p:nvSpPr>
        <p:spPr>
          <a:xfrm>
            <a:off x="2868842" y="3735750"/>
            <a:ext cx="5695069" cy="4181475"/>
          </a:xfrm>
          <a:prstGeom prst="rect">
            <a:avLst/>
          </a:prstGeom>
        </p:spPr>
        <p:txBody>
          <a:bodyPr lIns="0" tIns="0" rIns="0" bIns="0" rtlCol="0" anchor="t">
            <a:spAutoFit/>
          </a:bodyPr>
          <a:lstStyle/>
          <a:p>
            <a:pPr>
              <a:lnSpc>
                <a:spcPts val="3000"/>
              </a:lnSpc>
            </a:pPr>
            <a:r>
              <a:rPr lang="en-US" sz="2000" spc="4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nvGrpSpPr>
          <p:cNvPr id="11" name="Group 11"/>
          <p:cNvGrpSpPr/>
          <p:nvPr/>
        </p:nvGrpSpPr>
        <p:grpSpPr>
          <a:xfrm>
            <a:off x="10525230" y="3138490"/>
            <a:ext cx="5832742" cy="2517975"/>
            <a:chOff x="0" y="0"/>
            <a:chExt cx="7776990" cy="3357299"/>
          </a:xfrm>
        </p:grpSpPr>
        <p:sp>
          <p:nvSpPr>
            <p:cNvPr id="12" name="TextBox 12"/>
            <p:cNvSpPr txBox="1"/>
            <p:nvPr/>
          </p:nvSpPr>
          <p:spPr>
            <a:xfrm>
              <a:off x="0" y="1360224"/>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3" name="TextBox 13"/>
            <p:cNvSpPr txBox="1"/>
            <p:nvPr/>
          </p:nvSpPr>
          <p:spPr>
            <a:xfrm>
              <a:off x="0" y="38100"/>
              <a:ext cx="5782517" cy="807720"/>
            </a:xfrm>
            <a:prstGeom prst="rect">
              <a:avLst/>
            </a:prstGeom>
          </p:spPr>
          <p:txBody>
            <a:bodyPr lIns="0" tIns="0" rIns="0" bIns="0" rtlCol="0" anchor="t">
              <a:spAutoFit/>
            </a:bodyPr>
            <a:lstStyle/>
            <a:p>
              <a:pPr>
                <a:lnSpc>
                  <a:spcPts val="4620"/>
                </a:lnSpc>
              </a:pPr>
              <a:r>
                <a:rPr lang="en-US" sz="4200" dirty="0">
                  <a:solidFill>
                    <a:srgbClr val="B7A57A"/>
                  </a:solidFill>
                  <a:latin typeface="Encode Sans Black" pitchFamily="2" charset="0"/>
                </a:rPr>
                <a:t>ENCODE SANS</a:t>
              </a:r>
            </a:p>
          </p:txBody>
        </p:sp>
      </p:grpSp>
      <p:grpSp>
        <p:nvGrpSpPr>
          <p:cNvPr id="14" name="Group 14"/>
          <p:cNvGrpSpPr/>
          <p:nvPr/>
        </p:nvGrpSpPr>
        <p:grpSpPr>
          <a:xfrm>
            <a:off x="10525230" y="6396328"/>
            <a:ext cx="5832742" cy="2567380"/>
            <a:chOff x="0" y="0"/>
            <a:chExt cx="7776990" cy="3423173"/>
          </a:xfrm>
        </p:grpSpPr>
        <p:sp>
          <p:nvSpPr>
            <p:cNvPr id="15" name="TextBox 15"/>
            <p:cNvSpPr txBox="1"/>
            <p:nvPr/>
          </p:nvSpPr>
          <p:spPr>
            <a:xfrm>
              <a:off x="0" y="1426098"/>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6" name="TextBox 16"/>
            <p:cNvSpPr txBox="1"/>
            <p:nvPr/>
          </p:nvSpPr>
          <p:spPr>
            <a:xfrm>
              <a:off x="0" y="38100"/>
              <a:ext cx="5782517" cy="807720"/>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B7A57A"/>
                  </a:solidFill>
                  <a:latin typeface="Encode Sans Black" pitchFamily="2" charset="0"/>
                </a:rPr>
                <a:t>ENCODE SANS</a:t>
              </a:r>
            </a:p>
          </p:txBody>
        </p:sp>
      </p:grpSp>
      <p:sp>
        <p:nvSpPr>
          <p:cNvPr id="17" name="TextBox 17"/>
          <p:cNvSpPr txBox="1"/>
          <p:nvPr/>
        </p:nvSpPr>
        <p:spPr>
          <a:xfrm>
            <a:off x="1468934"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85754D"/>
                </a:solidFill>
                <a:latin typeface="Uni Sans Book" panose="00000500000000000000" charset="0"/>
                <a:ea typeface="Open Sans" panose="020B0604020202020204" charset="0"/>
                <a:cs typeface="Open Sans" panose="020B0604020202020204" charset="0"/>
              </a:rPr>
              <a:t>UNI SANS</a:t>
            </a:r>
          </a:p>
        </p:txBody>
      </p:sp>
      <p:sp>
        <p:nvSpPr>
          <p:cNvPr id="18" name="TextBox 18"/>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487612" y="1906086"/>
            <a:ext cx="16800388" cy="570184"/>
            <a:chOff x="0" y="0"/>
            <a:chExt cx="22400518" cy="760246"/>
          </a:xfrm>
        </p:grpSpPr>
        <p:grpSp>
          <p:nvGrpSpPr>
            <p:cNvPr id="3" name="Group 3"/>
            <p:cNvGrpSpPr/>
            <p:nvPr/>
          </p:nvGrpSpPr>
          <p:grpSpPr>
            <a:xfrm>
              <a:off x="0" y="543852"/>
              <a:ext cx="22400518" cy="216393"/>
              <a:chOff x="0" y="0"/>
              <a:chExt cx="59160299" cy="571500"/>
            </a:xfrm>
          </p:grpSpPr>
          <p:sp>
            <p:nvSpPr>
              <p:cNvPr id="4" name="Freeform 4"/>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7" name="TextBox 7"/>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 </a:t>
              </a:r>
            </a:p>
          </p:txBody>
        </p:sp>
      </p:grpSp>
      <p:sp>
        <p:nvSpPr>
          <p:cNvPr id="8" name="AutoShape 8"/>
          <p:cNvSpPr/>
          <p:nvPr/>
        </p:nvSpPr>
        <p:spPr>
          <a:xfrm>
            <a:off x="7249537" y="4227121"/>
            <a:ext cx="4614326" cy="2807623"/>
          </a:xfrm>
          <a:prstGeom prst="rect">
            <a:avLst/>
          </a:prstGeom>
          <a:solidFill>
            <a:srgbClr val="F5F5EF"/>
          </a:solidFill>
        </p:spPr>
        <p:txBody>
          <a:bodyPr/>
          <a:lstStyle/>
          <a:p>
            <a:endParaRPr lang="en-US"/>
          </a:p>
        </p:txBody>
      </p:sp>
      <p:grpSp>
        <p:nvGrpSpPr>
          <p:cNvPr id="9" name="Group 9"/>
          <p:cNvGrpSpPr/>
          <p:nvPr/>
        </p:nvGrpSpPr>
        <p:grpSpPr>
          <a:xfrm>
            <a:off x="7700280" y="4721619"/>
            <a:ext cx="3712840" cy="1818627"/>
            <a:chOff x="0" y="0"/>
            <a:chExt cx="19405966" cy="9505451"/>
          </a:xfrm>
        </p:grpSpPr>
        <p:sp>
          <p:nvSpPr>
            <p:cNvPr id="10" name="Freeform 10"/>
            <p:cNvSpPr/>
            <p:nvPr/>
          </p:nvSpPr>
          <p:spPr>
            <a:xfrm>
              <a:off x="0" y="0"/>
              <a:ext cx="19405966" cy="9505451"/>
            </a:xfrm>
            <a:custGeom>
              <a:avLst/>
              <a:gdLst/>
              <a:ahLst/>
              <a:cxnLst/>
              <a:rect l="l" t="t" r="r" b="b"/>
              <a:pathLst>
                <a:path w="19405966" h="9505451">
                  <a:moveTo>
                    <a:pt x="0" y="0"/>
                  </a:moveTo>
                  <a:lnTo>
                    <a:pt x="0" y="9505451"/>
                  </a:lnTo>
                  <a:lnTo>
                    <a:pt x="19405966" y="9505451"/>
                  </a:lnTo>
                  <a:lnTo>
                    <a:pt x="19405966" y="0"/>
                  </a:lnTo>
                  <a:lnTo>
                    <a:pt x="0" y="0"/>
                  </a:lnTo>
                  <a:close/>
                  <a:moveTo>
                    <a:pt x="19345005" y="9444491"/>
                  </a:moveTo>
                  <a:lnTo>
                    <a:pt x="59690" y="9444491"/>
                  </a:lnTo>
                  <a:lnTo>
                    <a:pt x="59690" y="59690"/>
                  </a:lnTo>
                  <a:lnTo>
                    <a:pt x="19345005" y="59690"/>
                  </a:lnTo>
                  <a:lnTo>
                    <a:pt x="19345005" y="9444491"/>
                  </a:lnTo>
                  <a:close/>
                </a:path>
              </a:pathLst>
            </a:custGeom>
            <a:solidFill>
              <a:srgbClr val="737373">
                <a:alpha val="19608"/>
              </a:srgbClr>
            </a:solidFill>
          </p:spPr>
          <p:txBody>
            <a:bodyPr/>
            <a:lstStyle/>
            <a:p>
              <a:endParaRPr lang="en-US"/>
            </a:p>
          </p:txBody>
        </p:sp>
      </p:grpSp>
      <p:sp>
        <p:nvSpPr>
          <p:cNvPr id="11" name="AutoShape 11"/>
          <p:cNvSpPr/>
          <p:nvPr/>
        </p:nvSpPr>
        <p:spPr>
          <a:xfrm rot="-5400000">
            <a:off x="12335655" y="5187233"/>
            <a:ext cx="4692783" cy="2772558"/>
          </a:xfrm>
          <a:prstGeom prst="rect">
            <a:avLst/>
          </a:prstGeom>
          <a:solidFill>
            <a:srgbClr val="F5F5EF"/>
          </a:solidFill>
        </p:spPr>
        <p:txBody>
          <a:bodyPr/>
          <a:lstStyle/>
          <a:p>
            <a:endParaRPr lang="en-US"/>
          </a:p>
        </p:txBody>
      </p:sp>
      <p:grpSp>
        <p:nvGrpSpPr>
          <p:cNvPr id="12" name="Group 12"/>
          <p:cNvGrpSpPr/>
          <p:nvPr/>
        </p:nvGrpSpPr>
        <p:grpSpPr>
          <a:xfrm rot="-5400000">
            <a:off x="12716226" y="5646708"/>
            <a:ext cx="3931641" cy="1840035"/>
            <a:chOff x="0" y="0"/>
            <a:chExt cx="20310493" cy="9505451"/>
          </a:xfrm>
        </p:grpSpPr>
        <p:sp>
          <p:nvSpPr>
            <p:cNvPr id="13" name="Freeform 13"/>
            <p:cNvSpPr/>
            <p:nvPr/>
          </p:nvSpPr>
          <p:spPr>
            <a:xfrm>
              <a:off x="0" y="0"/>
              <a:ext cx="20310494" cy="9505451"/>
            </a:xfrm>
            <a:custGeom>
              <a:avLst/>
              <a:gdLst/>
              <a:ahLst/>
              <a:cxnLst/>
              <a:rect l="l" t="t" r="r" b="b"/>
              <a:pathLst>
                <a:path w="20310494" h="9505451">
                  <a:moveTo>
                    <a:pt x="0" y="0"/>
                  </a:moveTo>
                  <a:lnTo>
                    <a:pt x="0" y="9505451"/>
                  </a:lnTo>
                  <a:lnTo>
                    <a:pt x="20310494" y="9505451"/>
                  </a:lnTo>
                  <a:lnTo>
                    <a:pt x="20310494" y="0"/>
                  </a:lnTo>
                  <a:lnTo>
                    <a:pt x="0" y="0"/>
                  </a:lnTo>
                  <a:close/>
                  <a:moveTo>
                    <a:pt x="20249533" y="9444491"/>
                  </a:moveTo>
                  <a:lnTo>
                    <a:pt x="59690" y="9444491"/>
                  </a:lnTo>
                  <a:lnTo>
                    <a:pt x="59690" y="59690"/>
                  </a:lnTo>
                  <a:lnTo>
                    <a:pt x="20249533" y="59690"/>
                  </a:lnTo>
                  <a:lnTo>
                    <a:pt x="20249533" y="9444491"/>
                  </a:lnTo>
                  <a:close/>
                </a:path>
              </a:pathLst>
            </a:custGeom>
            <a:solidFill>
              <a:srgbClr val="737373">
                <a:alpha val="19608"/>
              </a:srgbClr>
            </a:solidFill>
          </p:spPr>
          <p:txBody>
            <a:bodyPr/>
            <a:lstStyle/>
            <a:p>
              <a:endParaRPr lang="en-US"/>
            </a:p>
          </p:txBody>
        </p:sp>
      </p:grpSp>
      <p:sp>
        <p:nvSpPr>
          <p:cNvPr id="14" name="AutoShape 14"/>
          <p:cNvSpPr/>
          <p:nvPr/>
        </p:nvSpPr>
        <p:spPr>
          <a:xfrm>
            <a:off x="1487612" y="4227121"/>
            <a:ext cx="4630049" cy="4687542"/>
          </a:xfrm>
          <a:prstGeom prst="rect">
            <a:avLst/>
          </a:prstGeom>
          <a:solidFill>
            <a:srgbClr val="F5F5EF"/>
          </a:solidFill>
        </p:spPr>
        <p:txBody>
          <a:bodyPr/>
          <a:lstStyle/>
          <a:p>
            <a:endParaRPr lang="en-US"/>
          </a:p>
        </p:txBody>
      </p:sp>
      <p:grpSp>
        <p:nvGrpSpPr>
          <p:cNvPr id="15" name="Group 15"/>
          <p:cNvGrpSpPr/>
          <p:nvPr/>
        </p:nvGrpSpPr>
        <p:grpSpPr>
          <a:xfrm>
            <a:off x="1887745" y="4587268"/>
            <a:ext cx="3829782" cy="3945279"/>
            <a:chOff x="0" y="0"/>
            <a:chExt cx="21443877" cy="22090570"/>
          </a:xfrm>
        </p:grpSpPr>
        <p:sp>
          <p:nvSpPr>
            <p:cNvPr id="16" name="Freeform 16"/>
            <p:cNvSpPr/>
            <p:nvPr/>
          </p:nvSpPr>
          <p:spPr>
            <a:xfrm>
              <a:off x="0" y="0"/>
              <a:ext cx="21443877" cy="22090569"/>
            </a:xfrm>
            <a:custGeom>
              <a:avLst/>
              <a:gdLst/>
              <a:ahLst/>
              <a:cxnLst/>
              <a:rect l="l" t="t" r="r" b="b"/>
              <a:pathLst>
                <a:path w="21443877" h="22090569">
                  <a:moveTo>
                    <a:pt x="0" y="0"/>
                  </a:moveTo>
                  <a:lnTo>
                    <a:pt x="0" y="22090569"/>
                  </a:lnTo>
                  <a:lnTo>
                    <a:pt x="21443877" y="22090569"/>
                  </a:lnTo>
                  <a:lnTo>
                    <a:pt x="21443877" y="0"/>
                  </a:lnTo>
                  <a:lnTo>
                    <a:pt x="0" y="0"/>
                  </a:lnTo>
                  <a:close/>
                  <a:moveTo>
                    <a:pt x="21382917" y="22029610"/>
                  </a:moveTo>
                  <a:lnTo>
                    <a:pt x="59690" y="22029610"/>
                  </a:lnTo>
                  <a:lnTo>
                    <a:pt x="59690" y="59690"/>
                  </a:lnTo>
                  <a:lnTo>
                    <a:pt x="21382917" y="59690"/>
                  </a:lnTo>
                  <a:lnTo>
                    <a:pt x="21382917" y="22029610"/>
                  </a:lnTo>
                  <a:close/>
                </a:path>
              </a:pathLst>
            </a:custGeom>
            <a:solidFill>
              <a:srgbClr val="737373">
                <a:alpha val="19608"/>
              </a:srgbClr>
            </a:solidFill>
          </p:spPr>
          <p:txBody>
            <a:bodyPr/>
            <a:lstStyle/>
            <a:p>
              <a:endParaRPr lang="en-US"/>
            </a:p>
          </p:txBody>
        </p:sp>
      </p:grpSp>
      <p:sp>
        <p:nvSpPr>
          <p:cNvPr id="17" name="TextBox 17"/>
          <p:cNvSpPr txBox="1"/>
          <p:nvPr/>
        </p:nvSpPr>
        <p:spPr>
          <a:xfrm>
            <a:off x="1487612" y="2755849"/>
            <a:ext cx="7243688" cy="596265"/>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FFFFFF"/>
                </a:solidFill>
                <a:latin typeface="Encode Sans Black" pitchFamily="2" charset="0"/>
              </a:rPr>
              <a:t>ENCODE SANS HEADING</a:t>
            </a:r>
          </a:p>
        </p:txBody>
      </p:sp>
      <p:sp>
        <p:nvSpPr>
          <p:cNvPr id="18" name="TextBox 18"/>
          <p:cNvSpPr txBox="1"/>
          <p:nvPr/>
        </p:nvSpPr>
        <p:spPr>
          <a:xfrm>
            <a:off x="3023054" y="3568250"/>
            <a:ext cx="4063545"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19" name="TextBox 19"/>
          <p:cNvSpPr txBox="1"/>
          <p:nvPr/>
        </p:nvSpPr>
        <p:spPr>
          <a:xfrm>
            <a:off x="8506160" y="3568250"/>
            <a:ext cx="1999655" cy="521746"/>
          </a:xfrm>
          <a:prstGeom prst="rect">
            <a:avLst/>
          </a:prstGeom>
        </p:spPr>
        <p:txBody>
          <a:bodyPr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 </a:t>
            </a:r>
          </a:p>
        </p:txBody>
      </p:sp>
      <p:sp>
        <p:nvSpPr>
          <p:cNvPr id="20" name="TextBox 20"/>
          <p:cNvSpPr txBox="1"/>
          <p:nvPr/>
        </p:nvSpPr>
        <p:spPr>
          <a:xfrm>
            <a:off x="13762028" y="3568250"/>
            <a:ext cx="2925771"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21" name="TextBox 21"/>
          <p:cNvSpPr txBox="1"/>
          <p:nvPr/>
        </p:nvSpPr>
        <p:spPr>
          <a:xfrm>
            <a:off x="1739652"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22" name="TextBox 22"/>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23" name="Group 23"/>
          <p:cNvGrpSpPr/>
          <p:nvPr/>
        </p:nvGrpSpPr>
        <p:grpSpPr>
          <a:xfrm>
            <a:off x="8621081" y="733824"/>
            <a:ext cx="1045838" cy="118582"/>
            <a:chOff x="0" y="0"/>
            <a:chExt cx="3785870" cy="429260"/>
          </a:xfrm>
        </p:grpSpPr>
        <p:sp>
          <p:nvSpPr>
            <p:cNvPr id="24" name="Freeform 2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1BCF01-1B31-44E9-ACDD-9CDAF583E996}"/>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8" name="Group 19">
            <a:extLst>
              <a:ext uri="{FF2B5EF4-FFF2-40B4-BE49-F238E27FC236}">
                <a16:creationId xmlns:a16="http://schemas.microsoft.com/office/drawing/2014/main" id="{209D7883-F2D7-2BB6-C6D5-7985869202B9}"/>
              </a:ext>
            </a:extLst>
          </p:cNvPr>
          <p:cNvGrpSpPr/>
          <p:nvPr/>
        </p:nvGrpSpPr>
        <p:grpSpPr>
          <a:xfrm>
            <a:off x="10129286" y="7091743"/>
            <a:ext cx="6634714" cy="1717854"/>
            <a:chOff x="0" y="-19049"/>
            <a:chExt cx="5421181" cy="1223858"/>
          </a:xfrm>
        </p:grpSpPr>
        <p:sp>
          <p:nvSpPr>
            <p:cNvPr id="9" name="TextBox 20">
              <a:extLst>
                <a:ext uri="{FF2B5EF4-FFF2-40B4-BE49-F238E27FC236}">
                  <a16:creationId xmlns:a16="http://schemas.microsoft.com/office/drawing/2014/main" id="{F79DBA8D-18EC-EFA9-7D3E-F1664DAB3660}"/>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3x3 Wind Tunnel</a:t>
              </a:r>
            </a:p>
          </p:txBody>
        </p:sp>
        <p:sp>
          <p:nvSpPr>
            <p:cNvPr id="10" name="TextBox 21">
              <a:extLst>
                <a:ext uri="{FF2B5EF4-FFF2-40B4-BE49-F238E27FC236}">
                  <a16:creationId xmlns:a16="http://schemas.microsoft.com/office/drawing/2014/main" id="{8101A92D-657E-0767-5BC7-20FED07A6671}"/>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upstream gust vanes</a:t>
              </a:r>
            </a:p>
          </p:txBody>
        </p:sp>
      </p:grpSp>
      <p:sp>
        <p:nvSpPr>
          <p:cNvPr id="14" name="Rectangle: Rounded Corners 13">
            <a:extLst>
              <a:ext uri="{FF2B5EF4-FFF2-40B4-BE49-F238E27FC236}">
                <a16:creationId xmlns:a16="http://schemas.microsoft.com/office/drawing/2014/main" id="{7B99252A-15DB-57AF-6971-6C7EECB74F35}"/>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5">
            <a:extLst>
              <a:ext uri="{FF2B5EF4-FFF2-40B4-BE49-F238E27FC236}">
                <a16:creationId xmlns:a16="http://schemas.microsoft.com/office/drawing/2014/main" id="{A5909279-39DE-7A1E-5524-DA374F61193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6</a:t>
            </a:fld>
            <a:endParaRPr lang="en-US" sz="3600" dirty="0"/>
          </a:p>
        </p:txBody>
      </p:sp>
      <p:pic>
        <p:nvPicPr>
          <p:cNvPr id="37" name="Picture 4">
            <a:extLst>
              <a:ext uri="{FF2B5EF4-FFF2-40B4-BE49-F238E27FC236}">
                <a16:creationId xmlns:a16="http://schemas.microsoft.com/office/drawing/2014/main" id="{B9EAA5F2-BC8E-FAEF-F966-7DA28B57E1AC}"/>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4179790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701713" cy="17017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79180" y="1906354"/>
            <a:ext cx="6678427" cy="3339213"/>
          </a:xfrm>
          <a:prstGeom prst="rect">
            <a:avLst/>
          </a:prstGeom>
        </p:spPr>
      </p:pic>
      <p:sp>
        <p:nvSpPr>
          <p:cNvPr id="4" name="AutoShape 4"/>
          <p:cNvSpPr/>
          <p:nvPr/>
        </p:nvSpPr>
        <p:spPr>
          <a:xfrm>
            <a:off x="0" y="7151921"/>
            <a:ext cx="18288000" cy="3135079"/>
          </a:xfrm>
          <a:prstGeom prst="rect">
            <a:avLst/>
          </a:prstGeom>
          <a:solidFill>
            <a:srgbClr val="FFFFFF"/>
          </a:solidFill>
        </p:spPr>
        <p:txBody>
          <a:bodyPr/>
          <a:lstStyle/>
          <a:p>
            <a:endParaRPr lang="en-US"/>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0" y="5577036"/>
            <a:ext cx="1574884" cy="1574884"/>
          </a:xfrm>
          <a:prstGeom prst="rect">
            <a:avLst/>
          </a:prstGeom>
        </p:spPr>
      </p:pic>
      <p:sp>
        <p:nvSpPr>
          <p:cNvPr id="6" name="TextBox 6"/>
          <p:cNvSpPr txBox="1"/>
          <p:nvPr/>
        </p:nvSpPr>
        <p:spPr>
          <a:xfrm>
            <a:off x="9144000" y="8021466"/>
            <a:ext cx="8115300" cy="472309"/>
          </a:xfrm>
          <a:prstGeom prst="rect">
            <a:avLst/>
          </a:prstGeom>
        </p:spPr>
        <p:txBody>
          <a:bodyPr lIns="0" tIns="0" rIns="0" bIns="0" rtlCol="0" anchor="t">
            <a:spAutoFit/>
          </a:bodyPr>
          <a:lstStyle/>
          <a:p>
            <a:pPr marL="0" lvl="0" indent="0">
              <a:lnSpc>
                <a:spcPts val="3976"/>
              </a:lnSpc>
            </a:pPr>
            <a:r>
              <a:rPr lang="en-US" sz="2800" spc="28" dirty="0">
                <a:solidFill>
                  <a:srgbClr val="B7A57A"/>
                </a:solidFill>
                <a:latin typeface="Uni Sans Book" panose="00000500000000000000" charset="0"/>
              </a:rPr>
              <a:t>UNI SANS SUBHEADING </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16520" y="8371737"/>
            <a:ext cx="695447" cy="695447"/>
          </a:xfrm>
          <a:prstGeom prst="rect">
            <a:avLst/>
          </a:prstGeom>
        </p:spPr>
      </p:pic>
      <p:sp>
        <p:nvSpPr>
          <p:cNvPr id="8" name="TextBox 8"/>
          <p:cNvSpPr txBox="1"/>
          <p:nvPr/>
        </p:nvSpPr>
        <p:spPr>
          <a:xfrm>
            <a:off x="1028700" y="1858720"/>
            <a:ext cx="13267596" cy="3819525"/>
          </a:xfrm>
          <a:prstGeom prst="rect">
            <a:avLst/>
          </a:prstGeom>
        </p:spPr>
        <p:txBody>
          <a:bodyPr lIns="0" tIns="0" rIns="0" bIns="0" rtlCol="0" anchor="t">
            <a:spAutoFit/>
          </a:bodyPr>
          <a:lstStyle/>
          <a:p>
            <a:pPr>
              <a:lnSpc>
                <a:spcPts val="15000"/>
              </a:lnSpc>
            </a:pPr>
            <a:r>
              <a:rPr lang="en-US" sz="12500" spc="-125" dirty="0">
                <a:solidFill>
                  <a:srgbClr val="FFFFFF"/>
                </a:solidFill>
                <a:latin typeface="Encode Sans Black" pitchFamily="2" charset="0"/>
              </a:rPr>
              <a:t>ENCODE SANS HEADING</a:t>
            </a:r>
          </a:p>
        </p:txBody>
      </p:sp>
      <p:pic>
        <p:nvPicPr>
          <p:cNvPr id="9" name="Picture 9"/>
          <p:cNvPicPr>
            <a:picLocks noChangeAspect="1"/>
          </p:cNvPicPr>
          <p:nvPr/>
        </p:nvPicPr>
        <p:blipFill>
          <a:blip r:embed="rId10"/>
          <a:srcRect/>
          <a:stretch>
            <a:fillRect/>
          </a:stretch>
        </p:blipFill>
        <p:spPr>
          <a:xfrm>
            <a:off x="-173388" y="8895734"/>
            <a:ext cx="7511279" cy="121119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15673546" y="8212763"/>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4" name="Group 4"/>
          <p:cNvGrpSpPr/>
          <p:nvPr/>
        </p:nvGrpSpPr>
        <p:grpSpPr>
          <a:xfrm>
            <a:off x="16669913" y="8355639"/>
            <a:ext cx="775800" cy="775800"/>
            <a:chOff x="0" y="0"/>
            <a:chExt cx="1034400" cy="103440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18131"/>
          </a:xfrm>
          <a:prstGeom prst="rect">
            <a:avLst/>
          </a:prstGeom>
        </p:spPr>
        <p:txBody>
          <a:bodyPr lIns="0" tIns="0" rIns="0" bIns="0" rtlCol="0" anchor="t">
            <a:spAutoFit/>
          </a:bodyPr>
          <a:lstStyle/>
          <a:p>
            <a:pPr marL="0" lvl="0" indent="0">
              <a:lnSpc>
                <a:spcPts val="3692"/>
              </a:lnSpc>
              <a:spcBef>
                <a:spcPct val="0"/>
              </a:spcBef>
            </a:pPr>
            <a:r>
              <a:rPr lang="en-US" sz="26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sp>
        <p:nvSpPr>
          <p:cNvPr id="13" name="TextBox 13"/>
          <p:cNvSpPr txBox="1"/>
          <p:nvPr/>
        </p:nvSpPr>
        <p:spPr>
          <a:xfrm>
            <a:off x="1028700" y="990600"/>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ENCODE SANS</a:t>
            </a:r>
          </a:p>
        </p:txBody>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921938" y="1813032"/>
            <a:ext cx="1821416" cy="91070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5361816" y="8306739"/>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FFFFF">
                <a:alpha val="7843"/>
              </a:srgbClr>
            </a:solidFill>
          </p:spPr>
          <p:txBody>
            <a:bodyPr/>
            <a:lstStyle/>
            <a:p>
              <a:endParaRPr lang="en-US"/>
            </a:p>
          </p:txBody>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58183" y="8449615"/>
            <a:ext cx="775800" cy="775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3625" y="8565057"/>
            <a:ext cx="544916" cy="544916"/>
          </a:xfrm>
          <a:prstGeom prst="rect">
            <a:avLst/>
          </a:prstGeom>
        </p:spPr>
      </p:pic>
      <p:sp>
        <p:nvSpPr>
          <p:cNvPr id="6" name="TextBox 6"/>
          <p:cNvSpPr txBox="1"/>
          <p:nvPr/>
        </p:nvSpPr>
        <p:spPr>
          <a:xfrm>
            <a:off x="11724491" y="990600"/>
            <a:ext cx="5534809" cy="2529840"/>
          </a:xfrm>
          <a:prstGeom prst="rect">
            <a:avLst/>
          </a:prstGeom>
        </p:spPr>
        <p:txBody>
          <a:bodyPr lIns="0" tIns="0" rIns="0" bIns="0" rtlCol="0" anchor="t">
            <a:spAutoFit/>
          </a:bodyPr>
          <a:lstStyle/>
          <a:p>
            <a:pPr marL="0" lvl="0" indent="0" algn="r">
              <a:lnSpc>
                <a:spcPts val="10080"/>
              </a:lnSpc>
              <a:spcBef>
                <a:spcPct val="0"/>
              </a:spcBef>
            </a:pPr>
            <a:r>
              <a:rPr lang="en-US" sz="8000" dirty="0">
                <a:solidFill>
                  <a:srgbClr val="FFFFFF"/>
                </a:solidFill>
                <a:latin typeface="Encode Sans Black" pitchFamily="2" charset="0"/>
              </a:rPr>
              <a:t>ENCODE SANS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0" y="0"/>
            <a:ext cx="5143500" cy="5143500"/>
          </a:xfrm>
          <a:prstGeom prst="rect">
            <a:avLst/>
          </a:prstGeom>
        </p:spPr>
      </p:pic>
      <p:grpSp>
        <p:nvGrpSpPr>
          <p:cNvPr id="8" name="Group 8"/>
          <p:cNvGrpSpPr/>
          <p:nvPr/>
        </p:nvGrpSpPr>
        <p:grpSpPr>
          <a:xfrm>
            <a:off x="1028700" y="1028700"/>
            <a:ext cx="7619465" cy="8229600"/>
            <a:chOff x="0" y="0"/>
            <a:chExt cx="1913890" cy="2067146"/>
          </a:xfrm>
        </p:grpSpPr>
        <p:sp>
          <p:nvSpPr>
            <p:cNvPr id="9" name="Freeform 9"/>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a:p>
          </p:txBody>
        </p:sp>
      </p:grpSp>
      <p:grpSp>
        <p:nvGrpSpPr>
          <p:cNvPr id="10" name="Group 10"/>
          <p:cNvGrpSpPr/>
          <p:nvPr/>
        </p:nvGrpSpPr>
        <p:grpSpPr>
          <a:xfrm>
            <a:off x="1775074" y="2227505"/>
            <a:ext cx="6126718" cy="5760554"/>
            <a:chOff x="0" y="-95251"/>
            <a:chExt cx="8168957" cy="7680738"/>
          </a:xfrm>
        </p:grpSpPr>
        <p:sp>
          <p:nvSpPr>
            <p:cNvPr id="11" name="TextBox 11"/>
            <p:cNvSpPr txBox="1"/>
            <p:nvPr/>
          </p:nvSpPr>
          <p:spPr>
            <a:xfrm>
              <a:off x="0" y="-95251"/>
              <a:ext cx="8168957" cy="710280"/>
            </a:xfrm>
            <a:prstGeom prst="rect">
              <a:avLst/>
            </a:prstGeom>
          </p:spPr>
          <p:txBody>
            <a:bodyPr lIns="0" tIns="0" rIns="0" bIns="0" rtlCol="0" anchor="t">
              <a:spAutoFit/>
            </a:bodyPr>
            <a:lstStyle/>
            <a:p>
              <a:pPr marL="0" lvl="0" indent="0">
                <a:lnSpc>
                  <a:spcPts val="4410"/>
                </a:lnSpc>
                <a:spcBef>
                  <a:spcPct val="0"/>
                </a:spcBef>
              </a:pPr>
              <a:r>
                <a:rPr lang="en-US" sz="3500" dirty="0">
                  <a:solidFill>
                    <a:srgbClr val="B7A57A"/>
                  </a:solidFill>
                  <a:latin typeface="Uni Sans Book" panose="00000500000000000000" charset="0"/>
                </a:rPr>
                <a:t>UNI SANS SUBHEADING</a:t>
              </a:r>
            </a:p>
          </p:txBody>
        </p:sp>
        <p:sp>
          <p:nvSpPr>
            <p:cNvPr id="12" name="TextBox 12"/>
            <p:cNvSpPr txBox="1"/>
            <p:nvPr/>
          </p:nvSpPr>
          <p:spPr>
            <a:xfrm>
              <a:off x="0" y="1055570"/>
              <a:ext cx="8168957" cy="6529917"/>
            </a:xfrm>
            <a:prstGeom prst="rect">
              <a:avLst/>
            </a:prstGeom>
          </p:spPr>
          <p:txBody>
            <a:bodyPr lIns="0" tIns="0" rIns="0" bIns="0" rtlCol="0" anchor="t">
              <a:spAutoFit/>
            </a:bodyPr>
            <a:lstStyle/>
            <a:p>
              <a:pPr marL="0" lvl="0" indent="0">
                <a:lnSpc>
                  <a:spcPts val="3550"/>
                </a:lnSpc>
              </a:pPr>
              <a:r>
                <a:rPr lang="en-US" sz="25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227296" y="9508565"/>
            <a:ext cx="1556869" cy="77843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50600"/>
          <a:stretch>
            <a:fillRect/>
          </a:stretch>
        </p:blipFill>
        <p:spPr>
          <a:xfrm rot="-5400000">
            <a:off x="16568161" y="5338738"/>
            <a:ext cx="2302342" cy="113733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B7A57A"/>
          </a:solidFill>
        </p:spPr>
        <p:txBody>
          <a:bodyPr/>
          <a:lstStyle/>
          <a:p>
            <a:endParaRPr lang="en-US"/>
          </a:p>
        </p:txBody>
      </p:sp>
      <p:grpSp>
        <p:nvGrpSpPr>
          <p:cNvPr id="3" name="Group 3"/>
          <p:cNvGrpSpPr/>
          <p:nvPr/>
        </p:nvGrpSpPr>
        <p:grpSpPr>
          <a:xfrm>
            <a:off x="15673546" y="8212763"/>
            <a:ext cx="1897484" cy="1061551"/>
            <a:chOff x="0" y="0"/>
            <a:chExt cx="726425" cy="406400"/>
          </a:xfrm>
        </p:grpSpPr>
        <p:sp>
          <p:nvSpPr>
            <p:cNvPr id="4" name="Freeform 4"/>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5" name="Group 5"/>
          <p:cNvGrpSpPr/>
          <p:nvPr/>
        </p:nvGrpSpPr>
        <p:grpSpPr>
          <a:xfrm>
            <a:off x="16669913" y="8355639"/>
            <a:ext cx="775800" cy="775800"/>
            <a:chOff x="0" y="0"/>
            <a:chExt cx="1034400" cy="103440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619254" y="0"/>
            <a:ext cx="1668746" cy="1668746"/>
          </a:xfrm>
          <a:prstGeom prst="rect">
            <a:avLst/>
          </a:prstGeom>
        </p:spPr>
      </p:pic>
      <p:grpSp>
        <p:nvGrpSpPr>
          <p:cNvPr id="9" name="Group 9"/>
          <p:cNvGrpSpPr/>
          <p:nvPr/>
        </p:nvGrpSpPr>
        <p:grpSpPr>
          <a:xfrm>
            <a:off x="8566893" y="1311458"/>
            <a:ext cx="4746024" cy="2992498"/>
            <a:chOff x="0" y="-19051"/>
            <a:chExt cx="6328032" cy="3989997"/>
          </a:xfrm>
        </p:grpSpPr>
        <p:sp>
          <p:nvSpPr>
            <p:cNvPr id="10" name="TextBox 10"/>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r>
                <a:rPr lang="en-US" sz="1162" dirty="0">
                  <a:solidFill>
                    <a:srgbClr val="B7A57A"/>
                  </a:solidFill>
                  <a:latin typeface="Encode Sans Black" pitchFamily="2" charset="0"/>
                </a:rPr>
                <a:t> </a:t>
              </a:r>
            </a:p>
          </p:txBody>
        </p:sp>
        <p:sp>
          <p:nvSpPr>
            <p:cNvPr id="11" name="TextBox 11"/>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2" name="Group 12"/>
          <p:cNvGrpSpPr/>
          <p:nvPr/>
        </p:nvGrpSpPr>
        <p:grpSpPr>
          <a:xfrm>
            <a:off x="1028700" y="1311458"/>
            <a:ext cx="4746024" cy="2992498"/>
            <a:chOff x="0" y="-19051"/>
            <a:chExt cx="6328032" cy="3989997"/>
          </a:xfrm>
        </p:grpSpPr>
        <p:sp>
          <p:nvSpPr>
            <p:cNvPr id="13" name="TextBox 13"/>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14" name="TextBox 14"/>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5" name="Group 15"/>
          <p:cNvGrpSpPr/>
          <p:nvPr/>
        </p:nvGrpSpPr>
        <p:grpSpPr>
          <a:xfrm>
            <a:off x="8566893" y="6224201"/>
            <a:ext cx="4746024" cy="3028525"/>
            <a:chOff x="0" y="-19050"/>
            <a:chExt cx="6328032" cy="4038032"/>
          </a:xfrm>
        </p:grpSpPr>
        <p:sp>
          <p:nvSpPr>
            <p:cNvPr id="16" name="TextBox 16"/>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17" name="TextBox 17"/>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grpSp>
        <p:nvGrpSpPr>
          <p:cNvPr id="18" name="Group 18"/>
          <p:cNvGrpSpPr/>
          <p:nvPr/>
        </p:nvGrpSpPr>
        <p:grpSpPr>
          <a:xfrm>
            <a:off x="1028700" y="6224201"/>
            <a:ext cx="4746024" cy="3028525"/>
            <a:chOff x="0" y="-19050"/>
            <a:chExt cx="6328032" cy="4038032"/>
          </a:xfrm>
        </p:grpSpPr>
        <p:sp>
          <p:nvSpPr>
            <p:cNvPr id="19" name="TextBox 19"/>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20" name="TextBox 20"/>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3325" y="4765512"/>
            <a:ext cx="755975" cy="7559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3296" y="1830603"/>
            <a:ext cx="1936133" cy="1936133"/>
          </a:xfrm>
          <a:prstGeom prst="rect">
            <a:avLst/>
          </a:prstGeom>
        </p:spPr>
      </p:pic>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71044" y="1830603"/>
            <a:ext cx="1936133" cy="193613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959" y="1028700"/>
            <a:ext cx="518435" cy="518435"/>
          </a:xfrm>
          <a:prstGeom prst="rect">
            <a:avLst/>
          </a:prstGeom>
        </p:spPr>
      </p:pic>
      <p:grpSp>
        <p:nvGrpSpPr>
          <p:cNvPr id="7" name="Group 7"/>
          <p:cNvGrpSpPr/>
          <p:nvPr/>
        </p:nvGrpSpPr>
        <p:grpSpPr>
          <a:xfrm>
            <a:off x="6653476" y="2674408"/>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38791" y="1830603"/>
            <a:ext cx="1936133" cy="193613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15707" y="1028700"/>
            <a:ext cx="518435" cy="518435"/>
          </a:xfrm>
          <a:prstGeom prst="rect">
            <a:avLst/>
          </a:prstGeom>
        </p:spPr>
      </p:pic>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900041"/>
            <a:chOff x="0" y="-19049"/>
            <a:chExt cx="5421181" cy="3866721"/>
          </a:xfrm>
        </p:grpSpPr>
        <p:sp>
          <p:nvSpPr>
            <p:cNvPr id="14" name="TextBox 14"/>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5" name="TextBox 15"/>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grpSp>
        <p:nvGrpSpPr>
          <p:cNvPr id="16" name="Group 16"/>
          <p:cNvGrpSpPr/>
          <p:nvPr/>
        </p:nvGrpSpPr>
        <p:grpSpPr>
          <a:xfrm>
            <a:off x="7111057" y="3373618"/>
            <a:ext cx="4065886" cy="2900041"/>
            <a:chOff x="0" y="-19049"/>
            <a:chExt cx="5421181" cy="3866721"/>
          </a:xfrm>
        </p:grpSpPr>
        <p:sp>
          <p:nvSpPr>
            <p:cNvPr id="17" name="TextBox 17"/>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8" name="TextBox 18"/>
            <p:cNvSpPr txBox="1"/>
            <p:nvPr/>
          </p:nvSpPr>
          <p:spPr>
            <a:xfrm>
              <a:off x="0" y="899155"/>
              <a:ext cx="5421181" cy="2948517"/>
            </a:xfrm>
            <a:prstGeom prst="rect">
              <a:avLst/>
            </a:prstGeom>
          </p:spPr>
          <p:txBody>
            <a:bodyPr lIns="0" tIns="0" rIns="0" bIns="0" rtlCol="0" anchor="t">
              <a:spAutoFit/>
            </a:bodyPr>
            <a:lstStyle/>
            <a:p>
              <a:pPr marL="0" lvl="0" indent="0" algn="l">
                <a:lnSpc>
                  <a:spcPts val="3549"/>
                </a:lnSpc>
                <a:spcBef>
                  <a:spcPct val="0"/>
                </a:spcBef>
              </a:pPr>
              <a:r>
                <a:rPr lang="en-US" sz="2499" dirty="0">
                  <a:solidFill>
                    <a:srgbClr val="B7A57A"/>
                  </a:solidFill>
                  <a:latin typeface="Open Sans"/>
                </a:rPr>
                <a:t>Open sans body Open sans body Open sans body Open sans body Open sans body Open sans body Open sans body</a:t>
              </a:r>
            </a:p>
          </p:txBody>
        </p:sp>
      </p:grpSp>
      <p:grpSp>
        <p:nvGrpSpPr>
          <p:cNvPr id="19" name="Group 19"/>
          <p:cNvGrpSpPr/>
          <p:nvPr/>
        </p:nvGrpSpPr>
        <p:grpSpPr>
          <a:xfrm>
            <a:off x="12478804" y="3373618"/>
            <a:ext cx="4065886" cy="2900041"/>
            <a:chOff x="0" y="-19049"/>
            <a:chExt cx="5421181" cy="3866721"/>
          </a:xfrm>
        </p:grpSpPr>
        <p:sp>
          <p:nvSpPr>
            <p:cNvPr id="20" name="TextBox 20"/>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21" name="TextBox 21"/>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80212" y="1028700"/>
            <a:ext cx="518435" cy="51843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4732305"/>
          </a:xfrm>
          <a:prstGeom prst="rect">
            <a:avLst/>
          </a:prstGeom>
        </p:spPr>
        <p:txBody>
          <a:bodyPr lIns="0" tIns="0" rIns="0" bIns="0" rtlCol="0" anchor="t">
            <a:spAutoFit/>
          </a:bodyPr>
          <a:lstStyle/>
          <a:p>
            <a:pPr>
              <a:lnSpc>
                <a:spcPts val="17947"/>
              </a:lnSpc>
            </a:pPr>
            <a:r>
              <a:rPr lang="en-US" sz="19508" spc="-390" dirty="0">
                <a:solidFill>
                  <a:srgbClr val="FFFFFF"/>
                </a:solidFill>
                <a:latin typeface="Encode Sans Black" pitchFamily="2" charset="0"/>
              </a:rPr>
              <a:t>ENCODE SANS</a:t>
            </a:r>
          </a:p>
        </p:txBody>
      </p:sp>
      <p:sp>
        <p:nvSpPr>
          <p:cNvPr id="3" name="TextBox 3"/>
          <p:cNvSpPr txBox="1"/>
          <p:nvPr/>
        </p:nvSpPr>
        <p:spPr>
          <a:xfrm>
            <a:off x="1028700" y="8568690"/>
            <a:ext cx="9420634" cy="593560"/>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UNI SANS SUBHEADING</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485900" y="4076700"/>
            <a:ext cx="7048500" cy="21336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heading </a:t>
            </a:r>
          </a:p>
        </p:txBody>
      </p:sp>
      <p:sp>
        <p:nvSpPr>
          <p:cNvPr id="3" name="TextBox 3"/>
          <p:cNvSpPr txBox="1"/>
          <p:nvPr/>
        </p:nvSpPr>
        <p:spPr>
          <a:xfrm>
            <a:off x="11819039" y="7251324"/>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a:t>
            </a:r>
            <a:r>
              <a:rPr lang="en-US" sz="1200" dirty="0">
                <a:solidFill>
                  <a:srgbClr val="B7A57A"/>
                </a:solidFill>
                <a:latin typeface="Open Sans"/>
              </a:rPr>
              <a:t> </a:t>
            </a:r>
          </a:p>
        </p:txBody>
      </p:sp>
      <p:sp>
        <p:nvSpPr>
          <p:cNvPr id="4" name="TextBox 4"/>
          <p:cNvSpPr txBox="1"/>
          <p:nvPr/>
        </p:nvSpPr>
        <p:spPr>
          <a:xfrm>
            <a:off x="11819039" y="6454012"/>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5" name="TextBox 5"/>
          <p:cNvSpPr txBox="1"/>
          <p:nvPr/>
        </p:nvSpPr>
        <p:spPr>
          <a:xfrm>
            <a:off x="11819039" y="1996816"/>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6" name="TextBox 6"/>
          <p:cNvSpPr txBox="1"/>
          <p:nvPr/>
        </p:nvSpPr>
        <p:spPr>
          <a:xfrm>
            <a:off x="11819039" y="2865248"/>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 </a:t>
            </a:r>
          </a:p>
        </p:txBody>
      </p:sp>
      <p:sp>
        <p:nvSpPr>
          <p:cNvPr id="7" name="AutoShape 7"/>
          <p:cNvSpPr/>
          <p:nvPr/>
        </p:nvSpPr>
        <p:spPr>
          <a:xfrm>
            <a:off x="10966578" y="5169535"/>
            <a:ext cx="6292722"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sp>
        <p:nvSpPr>
          <p:cNvPr id="2" name="AutoShape 2"/>
          <p:cNvSpPr/>
          <p:nvPr/>
        </p:nvSpPr>
        <p:spPr>
          <a:xfrm rot="-5400000">
            <a:off x="3590526" y="6343766"/>
            <a:ext cx="5285548" cy="0"/>
          </a:xfrm>
          <a:prstGeom prst="line">
            <a:avLst/>
          </a:prstGeom>
          <a:ln w="19050" cap="rnd">
            <a:solidFill>
              <a:srgbClr val="4B2E83"/>
            </a:solidFill>
            <a:prstDash val="solid"/>
            <a:headEnd type="none" w="sm" len="sm"/>
            <a:tailEnd type="none" w="sm" len="sm"/>
          </a:ln>
        </p:spPr>
        <p:txBody>
          <a:bodyPr/>
          <a:lstStyle/>
          <a:p>
            <a:endParaRPr lang="en-US"/>
          </a:p>
        </p:txBody>
      </p:sp>
      <p:sp>
        <p:nvSpPr>
          <p:cNvPr id="3" name="AutoShape 3"/>
          <p:cNvSpPr/>
          <p:nvPr/>
        </p:nvSpPr>
        <p:spPr>
          <a:xfrm rot="-5400000">
            <a:off x="9412209" y="6344049"/>
            <a:ext cx="5284981" cy="0"/>
          </a:xfrm>
          <a:prstGeom prst="line">
            <a:avLst/>
          </a:prstGeom>
          <a:ln w="19050" cap="rnd">
            <a:solidFill>
              <a:srgbClr val="4B2E8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710517"/>
            <a:ext cx="1151824" cy="11489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8786" y="3710517"/>
            <a:ext cx="1151824" cy="114894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0099" y="3711083"/>
            <a:ext cx="1692736" cy="1148945"/>
          </a:xfrm>
          <a:prstGeom prst="rect">
            <a:avLst/>
          </a:prstGeom>
        </p:spPr>
      </p:pic>
      <p:sp>
        <p:nvSpPr>
          <p:cNvPr id="7" name="TextBox 7"/>
          <p:cNvSpPr txBox="1"/>
          <p:nvPr/>
        </p:nvSpPr>
        <p:spPr>
          <a:xfrm>
            <a:off x="1028700" y="1028700"/>
            <a:ext cx="11980879" cy="1066800"/>
          </a:xfrm>
          <a:prstGeom prst="rect">
            <a:avLst/>
          </a:prstGeom>
        </p:spPr>
        <p:txBody>
          <a:bodyPr lIns="0" tIns="0" rIns="0" bIns="0" rtlCol="0" anchor="t">
            <a:spAutoFit/>
          </a:bodyPr>
          <a:lstStyle/>
          <a:p>
            <a:pPr marL="0" lvl="0" indent="0">
              <a:lnSpc>
                <a:spcPts val="8400"/>
              </a:lnSpc>
            </a:pPr>
            <a:r>
              <a:rPr lang="en-US" sz="7000" spc="-70" dirty="0">
                <a:solidFill>
                  <a:schemeClr val="bg1"/>
                </a:solidFill>
                <a:latin typeface="Encode Sans Black" pitchFamily="2" charset="0"/>
              </a:rPr>
              <a:t>Encode sans heading </a:t>
            </a:r>
          </a:p>
        </p:txBody>
      </p:sp>
      <p:sp>
        <p:nvSpPr>
          <p:cNvPr id="8" name="TextBox 8"/>
          <p:cNvSpPr txBox="1"/>
          <p:nvPr/>
        </p:nvSpPr>
        <p:spPr>
          <a:xfrm>
            <a:off x="1028700"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9" name="TextBox 9"/>
          <p:cNvSpPr txBox="1"/>
          <p:nvPr/>
        </p:nvSpPr>
        <p:spPr>
          <a:xfrm>
            <a:off x="1028700"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0" name="TextBox 10"/>
          <p:cNvSpPr txBox="1"/>
          <p:nvPr/>
        </p:nvSpPr>
        <p:spPr>
          <a:xfrm>
            <a:off x="68500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a:t>
            </a:r>
          </a:p>
        </p:txBody>
      </p:sp>
      <p:sp>
        <p:nvSpPr>
          <p:cNvPr id="11" name="TextBox 11"/>
          <p:cNvSpPr txBox="1"/>
          <p:nvPr/>
        </p:nvSpPr>
        <p:spPr>
          <a:xfrm>
            <a:off x="6850099"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2" name="TextBox 12"/>
          <p:cNvSpPr txBox="1"/>
          <p:nvPr/>
        </p:nvSpPr>
        <p:spPr>
          <a:xfrm>
            <a:off x="126714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13" name="TextBox 13"/>
          <p:cNvSpPr txBox="1"/>
          <p:nvPr/>
        </p:nvSpPr>
        <p:spPr>
          <a:xfrm>
            <a:off x="12671499" y="7400290"/>
            <a:ext cx="4587801" cy="13627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body Open sans body</a:t>
            </a:r>
            <a:r>
              <a:rPr lang="en-US" sz="1200">
                <a:solidFill>
                  <a:srgbClr val="FFFFFF"/>
                </a:solidFill>
                <a:latin typeface="Open Sans"/>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Need structural dynamic modal information</a:t>
            </a:r>
          </a:p>
          <a:p>
            <a:pPr marL="457200" lvl="0" indent="-457200">
              <a:lnSpc>
                <a:spcPts val="3692"/>
              </a:lnSpc>
              <a:spcBef>
                <a:spcPct val="0"/>
              </a:spcBef>
              <a:buFont typeface="Arial" panose="020B0604020202020204" pitchFamily="34" charset="0"/>
              <a:buChar char="•"/>
            </a:pPr>
            <a:r>
              <a:rPr lang="en-US" sz="2600" dirty="0">
                <a:latin typeface="Open Sans"/>
              </a:rPr>
              <a:t>Existing FEM was outdated</a:t>
            </a:r>
          </a:p>
        </p:txBody>
      </p:sp>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FEM &amp; GVT</a:t>
            </a:r>
          </a:p>
        </p:txBody>
      </p:sp>
      <p:sp>
        <p:nvSpPr>
          <p:cNvPr id="18" name="Slide Number Placeholder 5">
            <a:extLst>
              <a:ext uri="{FF2B5EF4-FFF2-40B4-BE49-F238E27FC236}">
                <a16:creationId xmlns:a16="http://schemas.microsoft.com/office/drawing/2014/main" id="{9C7C7282-67C3-BFF5-6A7F-85C545F38130}"/>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7</a:t>
            </a:fld>
            <a:endParaRPr lang="en-US" sz="3600" dirty="0"/>
          </a:p>
        </p:txBody>
      </p:sp>
      <p:pic>
        <p:nvPicPr>
          <p:cNvPr id="19" name="Picture 4">
            <a:extLst>
              <a:ext uri="{FF2B5EF4-FFF2-40B4-BE49-F238E27FC236}">
                <a16:creationId xmlns:a16="http://schemas.microsoft.com/office/drawing/2014/main" id="{E74AFA03-DA48-1A16-5793-39755E42F1BB}"/>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739308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TextBox 2"/>
          <p:cNvSpPr txBox="1"/>
          <p:nvPr/>
        </p:nvSpPr>
        <p:spPr>
          <a:xfrm>
            <a:off x="1028700" y="1023938"/>
            <a:ext cx="14831236" cy="1066800"/>
          </a:xfrm>
          <a:prstGeom prst="rect">
            <a:avLst/>
          </a:prstGeom>
        </p:spPr>
        <p:txBody>
          <a:bodyPr lIns="0" tIns="0" rIns="0" bIns="0" rtlCol="0" anchor="t">
            <a:spAutoFit/>
          </a:bodyPr>
          <a:lstStyle/>
          <a:p>
            <a:pPr marL="0" lvl="0" indent="0">
              <a:lnSpc>
                <a:spcPts val="8400"/>
              </a:lnSpc>
            </a:pPr>
            <a:r>
              <a:rPr lang="en-US" sz="7000" spc="-70" dirty="0">
                <a:solidFill>
                  <a:srgbClr val="FFFFFF"/>
                </a:solidFill>
                <a:latin typeface="Encode Sans Black" pitchFamily="2" charset="0"/>
              </a:rPr>
              <a:t>Encode sans heading </a:t>
            </a:r>
          </a:p>
        </p:txBody>
      </p:sp>
      <p:sp>
        <p:nvSpPr>
          <p:cNvPr id="3" name="TextBox 3"/>
          <p:cNvSpPr txBox="1"/>
          <p:nvPr/>
        </p:nvSpPr>
        <p:spPr>
          <a:xfrm>
            <a:off x="27006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 </a:t>
            </a:r>
          </a:p>
        </p:txBody>
      </p:sp>
      <p:sp>
        <p:nvSpPr>
          <p:cNvPr id="4" name="TextBox 4"/>
          <p:cNvSpPr txBox="1"/>
          <p:nvPr/>
        </p:nvSpPr>
        <p:spPr>
          <a:xfrm>
            <a:off x="2700614" y="4632113"/>
            <a:ext cx="5044022" cy="9055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a:t>
            </a:r>
          </a:p>
        </p:txBody>
      </p:sp>
      <p:sp>
        <p:nvSpPr>
          <p:cNvPr id="5" name="TextBox 5"/>
          <p:cNvSpPr txBox="1"/>
          <p:nvPr/>
        </p:nvSpPr>
        <p:spPr>
          <a:xfrm>
            <a:off x="27006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6" name="TextBox 6"/>
          <p:cNvSpPr txBox="1"/>
          <p:nvPr/>
        </p:nvSpPr>
        <p:spPr>
          <a:xfrm>
            <a:off x="27006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7" name="TextBox 7"/>
          <p:cNvSpPr txBox="1"/>
          <p:nvPr/>
        </p:nvSpPr>
        <p:spPr>
          <a:xfrm>
            <a:off x="110064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8" name="TextBox 8"/>
          <p:cNvSpPr txBox="1"/>
          <p:nvPr/>
        </p:nvSpPr>
        <p:spPr>
          <a:xfrm>
            <a:off x="11006414" y="4632113"/>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9" name="TextBox 9"/>
          <p:cNvSpPr txBox="1"/>
          <p:nvPr/>
        </p:nvSpPr>
        <p:spPr>
          <a:xfrm>
            <a:off x="110064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10" name="TextBox 10"/>
          <p:cNvSpPr txBox="1"/>
          <p:nvPr/>
        </p:nvSpPr>
        <p:spPr>
          <a:xfrm>
            <a:off x="110064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11" name="TextBox 11"/>
          <p:cNvSpPr txBox="1"/>
          <p:nvPr/>
        </p:nvSpPr>
        <p:spPr>
          <a:xfrm>
            <a:off x="10287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01</a:t>
            </a:r>
          </a:p>
        </p:txBody>
      </p:sp>
      <p:sp>
        <p:nvSpPr>
          <p:cNvPr id="12" name="TextBox 12"/>
          <p:cNvSpPr txBox="1"/>
          <p:nvPr/>
        </p:nvSpPr>
        <p:spPr>
          <a:xfrm>
            <a:off x="91440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02</a:t>
            </a:r>
          </a:p>
        </p:txBody>
      </p:sp>
      <p:sp>
        <p:nvSpPr>
          <p:cNvPr id="13" name="TextBox 13"/>
          <p:cNvSpPr txBox="1"/>
          <p:nvPr/>
        </p:nvSpPr>
        <p:spPr>
          <a:xfrm>
            <a:off x="10287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03</a:t>
            </a:r>
          </a:p>
        </p:txBody>
      </p:sp>
      <p:sp>
        <p:nvSpPr>
          <p:cNvPr id="14" name="TextBox 14"/>
          <p:cNvSpPr txBox="1"/>
          <p:nvPr/>
        </p:nvSpPr>
        <p:spPr>
          <a:xfrm>
            <a:off x="91440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04</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770940" y="2253602"/>
            <a:ext cx="6107360" cy="5779796"/>
            <a:chOff x="0" y="0"/>
            <a:chExt cx="8143146" cy="7706394"/>
          </a:xfrm>
        </p:grpSpPr>
        <p:sp>
          <p:nvSpPr>
            <p:cNvPr id="3" name="TextBox 3"/>
            <p:cNvSpPr txBox="1"/>
            <p:nvPr/>
          </p:nvSpPr>
          <p:spPr>
            <a:xfrm>
              <a:off x="644734"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1</a:t>
              </a:r>
            </a:p>
          </p:txBody>
        </p:sp>
        <p:sp>
          <p:nvSpPr>
            <p:cNvPr id="4" name="TextBox 4"/>
            <p:cNvSpPr txBox="1"/>
            <p:nvPr/>
          </p:nvSpPr>
          <p:spPr>
            <a:xfrm>
              <a:off x="2144416"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2</a:t>
              </a:r>
            </a:p>
          </p:txBody>
        </p:sp>
        <p:sp>
          <p:nvSpPr>
            <p:cNvPr id="5" name="TextBox 5"/>
            <p:cNvSpPr txBox="1"/>
            <p:nvPr/>
          </p:nvSpPr>
          <p:spPr>
            <a:xfrm>
              <a:off x="3644099"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3</a:t>
              </a:r>
            </a:p>
          </p:txBody>
        </p:sp>
        <p:sp>
          <p:nvSpPr>
            <p:cNvPr id="6" name="TextBox 6"/>
            <p:cNvSpPr txBox="1"/>
            <p:nvPr/>
          </p:nvSpPr>
          <p:spPr>
            <a:xfrm>
              <a:off x="5143781"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4</a:t>
              </a:r>
            </a:p>
          </p:txBody>
        </p:sp>
        <p:sp>
          <p:nvSpPr>
            <p:cNvPr id="7" name="TextBox 7"/>
            <p:cNvSpPr txBox="1"/>
            <p:nvPr/>
          </p:nvSpPr>
          <p:spPr>
            <a:xfrm>
              <a:off x="6643464"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5</a:t>
              </a:r>
            </a:p>
          </p:txBody>
        </p:sp>
        <p:grpSp>
          <p:nvGrpSpPr>
            <p:cNvPr id="8" name="Group 8"/>
            <p:cNvGrpSpPr>
              <a:grpSpLocks noChangeAspect="1"/>
            </p:cNvGrpSpPr>
            <p:nvPr/>
          </p:nvGrpSpPr>
          <p:grpSpPr>
            <a:xfrm>
              <a:off x="644734" y="202534"/>
              <a:ext cx="7498413" cy="6929460"/>
              <a:chOff x="0" y="0"/>
              <a:chExt cx="10876485" cy="10051216"/>
            </a:xfrm>
          </p:grpSpPr>
          <p:sp>
            <p:nvSpPr>
              <p:cNvPr id="9" name="Freeform 9"/>
              <p:cNvSpPr/>
              <p:nvPr/>
            </p:nvSpPr>
            <p:spPr>
              <a:xfrm>
                <a:off x="0" y="-635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0" name="Freeform 10"/>
              <p:cNvSpPr/>
              <p:nvPr/>
            </p:nvSpPr>
            <p:spPr>
              <a:xfrm>
                <a:off x="0" y="200389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1" name="Freeform 11"/>
              <p:cNvSpPr/>
              <p:nvPr/>
            </p:nvSpPr>
            <p:spPr>
              <a:xfrm>
                <a:off x="0" y="401413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2" name="Freeform 12"/>
              <p:cNvSpPr/>
              <p:nvPr/>
            </p:nvSpPr>
            <p:spPr>
              <a:xfrm>
                <a:off x="0" y="602438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3" name="Freeform 13"/>
              <p:cNvSpPr/>
              <p:nvPr/>
            </p:nvSpPr>
            <p:spPr>
              <a:xfrm>
                <a:off x="0" y="803462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4" name="Freeform 14"/>
              <p:cNvSpPr/>
              <p:nvPr/>
            </p:nvSpPr>
            <p:spPr>
              <a:xfrm>
                <a:off x="0" y="1004486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grpSp>
        <p:sp>
          <p:nvSpPr>
            <p:cNvPr id="15" name="TextBox 15"/>
            <p:cNvSpPr txBox="1"/>
            <p:nvPr/>
          </p:nvSpPr>
          <p:spPr>
            <a:xfrm>
              <a:off x="0" y="-47625"/>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50 </a:t>
              </a:r>
            </a:p>
          </p:txBody>
        </p:sp>
        <p:sp>
          <p:nvSpPr>
            <p:cNvPr id="16" name="TextBox 16"/>
            <p:cNvSpPr txBox="1"/>
            <p:nvPr/>
          </p:nvSpPr>
          <p:spPr>
            <a:xfrm>
              <a:off x="0" y="1338267"/>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40 </a:t>
              </a:r>
            </a:p>
          </p:txBody>
        </p:sp>
        <p:sp>
          <p:nvSpPr>
            <p:cNvPr id="17" name="TextBox 17"/>
            <p:cNvSpPr txBox="1"/>
            <p:nvPr/>
          </p:nvSpPr>
          <p:spPr>
            <a:xfrm>
              <a:off x="0" y="2724159"/>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30 </a:t>
              </a:r>
            </a:p>
          </p:txBody>
        </p:sp>
        <p:sp>
          <p:nvSpPr>
            <p:cNvPr id="18" name="TextBox 18"/>
            <p:cNvSpPr txBox="1"/>
            <p:nvPr/>
          </p:nvSpPr>
          <p:spPr>
            <a:xfrm>
              <a:off x="0" y="4110051"/>
              <a:ext cx="475400" cy="452693"/>
            </a:xfrm>
            <a:prstGeom prst="rect">
              <a:avLst/>
            </a:prstGeom>
          </p:spPr>
          <p:txBody>
            <a:bodyPr lIns="0" tIns="0" rIns="0" bIns="0" rtlCol="0" anchor="t">
              <a:spAutoFit/>
            </a:bodyPr>
            <a:lstStyle/>
            <a:p>
              <a:pPr algn="r">
                <a:lnSpc>
                  <a:spcPts val="2800"/>
                </a:lnSpc>
              </a:pPr>
              <a:r>
                <a:rPr lang="en-US" sz="2000" dirty="0">
                  <a:solidFill>
                    <a:srgbClr val="B7A57A"/>
                  </a:solidFill>
                  <a:latin typeface="Open Sans"/>
                </a:rPr>
                <a:t>20 </a:t>
              </a:r>
            </a:p>
          </p:txBody>
        </p:sp>
        <p:sp>
          <p:nvSpPr>
            <p:cNvPr id="19" name="TextBox 19"/>
            <p:cNvSpPr txBox="1"/>
            <p:nvPr/>
          </p:nvSpPr>
          <p:spPr>
            <a:xfrm>
              <a:off x="0" y="5495943"/>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10 </a:t>
              </a:r>
            </a:p>
          </p:txBody>
        </p:sp>
        <p:sp>
          <p:nvSpPr>
            <p:cNvPr id="20" name="TextBox 20"/>
            <p:cNvSpPr txBox="1"/>
            <p:nvPr/>
          </p:nvSpPr>
          <p:spPr>
            <a:xfrm>
              <a:off x="193580" y="6881835"/>
              <a:ext cx="28182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0 </a:t>
              </a:r>
            </a:p>
          </p:txBody>
        </p:sp>
        <p:grpSp>
          <p:nvGrpSpPr>
            <p:cNvPr id="21" name="Group 21"/>
            <p:cNvGrpSpPr>
              <a:grpSpLocks noChangeAspect="1"/>
            </p:cNvGrpSpPr>
            <p:nvPr/>
          </p:nvGrpSpPr>
          <p:grpSpPr>
            <a:xfrm>
              <a:off x="644734" y="202534"/>
              <a:ext cx="7498413" cy="6929460"/>
              <a:chOff x="0" y="0"/>
              <a:chExt cx="10876485" cy="10051216"/>
            </a:xfrm>
          </p:grpSpPr>
          <p:sp>
            <p:nvSpPr>
              <p:cNvPr id="22" name="Freeform 22"/>
              <p:cNvSpPr/>
              <p:nvPr/>
            </p:nvSpPr>
            <p:spPr>
              <a:xfrm>
                <a:off x="1024149" y="7619726"/>
                <a:ext cx="2259963" cy="2494706"/>
              </a:xfrm>
              <a:custGeom>
                <a:avLst/>
                <a:gdLst/>
                <a:ahLst/>
                <a:cxnLst/>
                <a:rect l="l" t="t" r="r" b="b"/>
                <a:pathLst>
                  <a:path w="2259963" h="2494706">
                    <a:moveTo>
                      <a:pt x="127000" y="2431490"/>
                    </a:moveTo>
                    <a:cubicBezTo>
                      <a:pt x="126843" y="2396531"/>
                      <a:pt x="98459" y="2368274"/>
                      <a:pt x="63500" y="2368274"/>
                    </a:cubicBezTo>
                    <a:cubicBezTo>
                      <a:pt x="28540" y="2368274"/>
                      <a:pt x="156" y="2396531"/>
                      <a:pt x="0" y="2431490"/>
                    </a:cubicBezTo>
                    <a:cubicBezTo>
                      <a:pt x="156" y="2466449"/>
                      <a:pt x="28540" y="2494706"/>
                      <a:pt x="63500" y="2494706"/>
                    </a:cubicBezTo>
                    <a:cubicBezTo>
                      <a:pt x="98459" y="2494706"/>
                      <a:pt x="126843" y="2466449"/>
                      <a:pt x="127000" y="2431490"/>
                    </a:cubicBezTo>
                    <a:close/>
                    <a:moveTo>
                      <a:pt x="42334" y="2412292"/>
                    </a:moveTo>
                    <a:lnTo>
                      <a:pt x="84665" y="2450687"/>
                    </a:lnTo>
                    <a:lnTo>
                      <a:pt x="2259962" y="38396"/>
                    </a:lnTo>
                    <a:lnTo>
                      <a:pt x="2217631" y="0"/>
                    </a:lnTo>
                    <a:close/>
                  </a:path>
                </a:pathLst>
              </a:custGeom>
              <a:solidFill>
                <a:srgbClr val="4B2E83"/>
              </a:solidFill>
            </p:spPr>
            <p:txBody>
              <a:bodyPr/>
              <a:lstStyle/>
              <a:p>
                <a:endParaRPr lang="en-US"/>
              </a:p>
            </p:txBody>
          </p:sp>
          <p:sp>
            <p:nvSpPr>
              <p:cNvPr id="23" name="Freeform 23"/>
              <p:cNvSpPr/>
              <p:nvPr/>
            </p:nvSpPr>
            <p:spPr>
              <a:xfrm>
                <a:off x="3199445" y="2401257"/>
                <a:ext cx="2265156" cy="5300882"/>
              </a:xfrm>
              <a:custGeom>
                <a:avLst/>
                <a:gdLst/>
                <a:ahLst/>
                <a:cxnLst/>
                <a:rect l="l" t="t" r="r" b="b"/>
                <a:pathLst>
                  <a:path w="2265156" h="5300882">
                    <a:moveTo>
                      <a:pt x="127000" y="5237667"/>
                    </a:moveTo>
                    <a:cubicBezTo>
                      <a:pt x="126844" y="5202708"/>
                      <a:pt x="98460" y="5174450"/>
                      <a:pt x="63500" y="5174450"/>
                    </a:cubicBezTo>
                    <a:cubicBezTo>
                      <a:pt x="28541" y="5174450"/>
                      <a:pt x="157" y="5202708"/>
                      <a:pt x="0" y="5237667"/>
                    </a:cubicBezTo>
                    <a:cubicBezTo>
                      <a:pt x="157" y="5272626"/>
                      <a:pt x="28541" y="5300883"/>
                      <a:pt x="63500" y="5300883"/>
                    </a:cubicBezTo>
                    <a:cubicBezTo>
                      <a:pt x="98460" y="5300883"/>
                      <a:pt x="126844" y="5272626"/>
                      <a:pt x="127000" y="5237667"/>
                    </a:cubicBezTo>
                    <a:close/>
                    <a:moveTo>
                      <a:pt x="37142" y="5226632"/>
                    </a:moveTo>
                    <a:lnTo>
                      <a:pt x="89859" y="5248701"/>
                    </a:lnTo>
                    <a:lnTo>
                      <a:pt x="2265156" y="22069"/>
                    </a:lnTo>
                    <a:lnTo>
                      <a:pt x="2212439" y="0"/>
                    </a:lnTo>
                    <a:close/>
                  </a:path>
                </a:pathLst>
              </a:custGeom>
              <a:solidFill>
                <a:srgbClr val="4B2E83"/>
              </a:solidFill>
            </p:spPr>
            <p:txBody>
              <a:bodyPr/>
              <a:lstStyle/>
              <a:p>
                <a:endParaRPr lang="en-US"/>
              </a:p>
            </p:txBody>
          </p:sp>
          <p:sp>
            <p:nvSpPr>
              <p:cNvPr id="24" name="Freeform 24"/>
              <p:cNvSpPr/>
              <p:nvPr/>
            </p:nvSpPr>
            <p:spPr>
              <a:xfrm>
                <a:off x="5374742" y="2349075"/>
                <a:ext cx="2255720" cy="1694436"/>
              </a:xfrm>
              <a:custGeom>
                <a:avLst/>
                <a:gdLst/>
                <a:ahLst/>
                <a:cxnLst/>
                <a:rect l="l" t="t" r="r" b="b"/>
                <a:pathLst>
                  <a:path w="2255720" h="1694436">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80424" y="40192"/>
                    </a:moveTo>
                    <a:lnTo>
                      <a:pt x="46577" y="86241"/>
                    </a:lnTo>
                    <a:lnTo>
                      <a:pt x="2221874" y="1694436"/>
                    </a:lnTo>
                    <a:lnTo>
                      <a:pt x="2255721" y="1648387"/>
                    </a:lnTo>
                    <a:close/>
                  </a:path>
                </a:pathLst>
              </a:custGeom>
              <a:solidFill>
                <a:srgbClr val="4B2E83"/>
              </a:solidFill>
            </p:spPr>
            <p:txBody>
              <a:bodyPr/>
              <a:lstStyle/>
              <a:p>
                <a:endParaRPr lang="en-US"/>
              </a:p>
            </p:txBody>
          </p:sp>
          <p:sp>
            <p:nvSpPr>
              <p:cNvPr id="25" name="Freeform 25"/>
              <p:cNvSpPr/>
              <p:nvPr/>
            </p:nvSpPr>
            <p:spPr>
              <a:xfrm>
                <a:off x="7550040" y="3555221"/>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7"/>
                    </a:moveTo>
                    <a:cubicBezTo>
                      <a:pt x="2302140" y="28258"/>
                      <a:pt x="2273756" y="0"/>
                      <a:pt x="2238797" y="0"/>
                    </a:cubicBezTo>
                    <a:cubicBezTo>
                      <a:pt x="2203837" y="0"/>
                      <a:pt x="2175453" y="28258"/>
                      <a:pt x="2175297" y="63217"/>
                    </a:cubicBezTo>
                    <a:cubicBezTo>
                      <a:pt x="2175453" y="98176"/>
                      <a:pt x="2203837" y="126433"/>
                      <a:pt x="2238797" y="126433"/>
                    </a:cubicBezTo>
                    <a:cubicBezTo>
                      <a:pt x="2273756" y="126433"/>
                      <a:pt x="2302140" y="98176"/>
                      <a:pt x="2302297" y="63217"/>
                    </a:cubicBezTo>
                    <a:close/>
                  </a:path>
                </a:pathLst>
              </a:custGeom>
              <a:solidFill>
                <a:srgbClr val="4B2E83"/>
              </a:solidFill>
            </p:spPr>
            <p:txBody>
              <a:bodyPr/>
              <a:lstStyle/>
              <a:p>
                <a:endParaRPr lang="en-US"/>
              </a:p>
            </p:txBody>
          </p:sp>
          <p:sp>
            <p:nvSpPr>
              <p:cNvPr id="26" name="Freeform 26"/>
              <p:cNvSpPr/>
              <p:nvPr/>
            </p:nvSpPr>
            <p:spPr>
              <a:xfrm>
                <a:off x="1024149" y="7575707"/>
                <a:ext cx="2255720" cy="1694435"/>
              </a:xfrm>
              <a:custGeom>
                <a:avLst/>
                <a:gdLst/>
                <a:ahLst/>
                <a:cxnLst/>
                <a:rect l="l" t="t" r="r" b="b"/>
                <a:pathLst>
                  <a:path w="2255720" h="1694435">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80423" y="40192"/>
                    </a:moveTo>
                    <a:lnTo>
                      <a:pt x="46576" y="86242"/>
                    </a:lnTo>
                    <a:lnTo>
                      <a:pt x="2221873" y="1694436"/>
                    </a:lnTo>
                    <a:lnTo>
                      <a:pt x="2255720" y="1648387"/>
                    </a:lnTo>
                    <a:close/>
                  </a:path>
                </a:pathLst>
              </a:custGeom>
              <a:solidFill>
                <a:srgbClr val="4B2E83"/>
              </a:solidFill>
            </p:spPr>
            <p:txBody>
              <a:bodyPr/>
              <a:lstStyle/>
              <a:p>
                <a:endParaRPr lang="en-US"/>
              </a:p>
            </p:txBody>
          </p:sp>
          <p:sp>
            <p:nvSpPr>
              <p:cNvPr id="27" name="Freeform 27"/>
              <p:cNvSpPr/>
              <p:nvPr/>
            </p:nvSpPr>
            <p:spPr>
              <a:xfrm>
                <a:off x="3199445" y="6014657"/>
                <a:ext cx="2262424" cy="3295678"/>
              </a:xfrm>
              <a:custGeom>
                <a:avLst/>
                <a:gdLst/>
                <a:ahLst/>
                <a:cxnLst/>
                <a:rect l="l" t="t" r="r" b="b"/>
                <a:pathLst>
                  <a:path w="2262424" h="3295678">
                    <a:moveTo>
                      <a:pt x="127000" y="3232462"/>
                    </a:moveTo>
                    <a:cubicBezTo>
                      <a:pt x="126844" y="3197502"/>
                      <a:pt x="98460" y="3169245"/>
                      <a:pt x="63500" y="3169245"/>
                    </a:cubicBezTo>
                    <a:cubicBezTo>
                      <a:pt x="28541" y="3169245"/>
                      <a:pt x="157" y="3197502"/>
                      <a:pt x="0" y="3232462"/>
                    </a:cubicBezTo>
                    <a:cubicBezTo>
                      <a:pt x="157" y="3267421"/>
                      <a:pt x="28541" y="3295678"/>
                      <a:pt x="63500" y="3295678"/>
                    </a:cubicBezTo>
                    <a:cubicBezTo>
                      <a:pt x="98460" y="3295678"/>
                      <a:pt x="126844" y="3267421"/>
                      <a:pt x="127000" y="3232462"/>
                    </a:cubicBezTo>
                    <a:close/>
                    <a:moveTo>
                      <a:pt x="39874" y="3216389"/>
                    </a:moveTo>
                    <a:lnTo>
                      <a:pt x="87127" y="3248533"/>
                    </a:lnTo>
                    <a:lnTo>
                      <a:pt x="2262424" y="32145"/>
                    </a:lnTo>
                    <a:lnTo>
                      <a:pt x="2215171" y="0"/>
                    </a:lnTo>
                    <a:close/>
                  </a:path>
                </a:pathLst>
              </a:custGeom>
              <a:solidFill>
                <a:srgbClr val="4B2E83"/>
              </a:solidFill>
            </p:spPr>
            <p:txBody>
              <a:bodyPr/>
              <a:lstStyle/>
              <a:p>
                <a:endParaRPr lang="en-US"/>
              </a:p>
            </p:txBody>
          </p:sp>
          <p:sp>
            <p:nvSpPr>
              <p:cNvPr id="28" name="Freeform 28"/>
              <p:cNvSpPr/>
              <p:nvPr/>
            </p:nvSpPr>
            <p:spPr>
              <a:xfrm>
                <a:off x="5374742" y="5967513"/>
                <a:ext cx="2250725" cy="1094304"/>
              </a:xfrm>
              <a:custGeom>
                <a:avLst/>
                <a:gdLst/>
                <a:ahLst/>
                <a:cxnLst/>
                <a:rect l="l" t="t" r="r" b="b"/>
                <a:pathLst>
                  <a:path w="2250725" h="1094304">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5429" y="37250"/>
                    </a:moveTo>
                    <a:lnTo>
                      <a:pt x="51572" y="89182"/>
                    </a:lnTo>
                    <a:lnTo>
                      <a:pt x="2226869" y="1094304"/>
                    </a:lnTo>
                    <a:lnTo>
                      <a:pt x="2250726" y="1042372"/>
                    </a:lnTo>
                    <a:close/>
                  </a:path>
                </a:pathLst>
              </a:custGeom>
              <a:solidFill>
                <a:srgbClr val="4B2E83"/>
              </a:solidFill>
            </p:spPr>
            <p:txBody>
              <a:bodyPr/>
              <a:lstStyle/>
              <a:p>
                <a:endParaRPr lang="en-US"/>
              </a:p>
            </p:txBody>
          </p:sp>
          <p:sp>
            <p:nvSpPr>
              <p:cNvPr id="29" name="Freeform 29"/>
              <p:cNvSpPr/>
              <p:nvPr/>
            </p:nvSpPr>
            <p:spPr>
              <a:xfrm>
                <a:off x="7550040" y="-63217"/>
                <a:ext cx="2302297" cy="7162284"/>
              </a:xfrm>
              <a:custGeom>
                <a:avLst/>
                <a:gdLst/>
                <a:ahLst/>
                <a:cxnLst/>
                <a:rect l="l" t="t" r="r" b="b"/>
                <a:pathLst>
                  <a:path w="2302297" h="7162284">
                    <a:moveTo>
                      <a:pt x="127000" y="7099068"/>
                    </a:moveTo>
                    <a:cubicBezTo>
                      <a:pt x="126843" y="7064109"/>
                      <a:pt x="98460" y="7035852"/>
                      <a:pt x="63500" y="7035852"/>
                    </a:cubicBezTo>
                    <a:cubicBezTo>
                      <a:pt x="28540" y="7035852"/>
                      <a:pt x="157" y="7064109"/>
                      <a:pt x="0" y="7099068"/>
                    </a:cubicBezTo>
                    <a:cubicBezTo>
                      <a:pt x="157" y="7134027"/>
                      <a:pt x="28540" y="7162284"/>
                      <a:pt x="63500" y="7162284"/>
                    </a:cubicBezTo>
                    <a:cubicBezTo>
                      <a:pt x="98460" y="7162284"/>
                      <a:pt x="126843" y="7134027"/>
                      <a:pt x="127000" y="7099068"/>
                    </a:cubicBezTo>
                    <a:close/>
                    <a:moveTo>
                      <a:pt x="36213" y="7090583"/>
                    </a:moveTo>
                    <a:lnTo>
                      <a:pt x="90786" y="7107554"/>
                    </a:lnTo>
                    <a:lnTo>
                      <a:pt x="2266083" y="71702"/>
                    </a:lnTo>
                    <a:lnTo>
                      <a:pt x="2211511" y="54732"/>
                    </a:lnTo>
                    <a:close/>
                    <a:moveTo>
                      <a:pt x="2302297" y="63217"/>
                    </a:moveTo>
                    <a:lnTo>
                      <a:pt x="2302297" y="63217"/>
                    </a:lnTo>
                    <a:cubicBezTo>
                      <a:pt x="2302140" y="28258"/>
                      <a:pt x="2273756" y="0"/>
                      <a:pt x="2238797" y="0"/>
                    </a:cubicBezTo>
                    <a:cubicBezTo>
                      <a:pt x="2203837" y="0"/>
                      <a:pt x="2175453" y="28258"/>
                      <a:pt x="2175297" y="63217"/>
                    </a:cubicBezTo>
                    <a:lnTo>
                      <a:pt x="2175297" y="63217"/>
                    </a:lnTo>
                    <a:cubicBezTo>
                      <a:pt x="2175453" y="98176"/>
                      <a:pt x="2203837" y="126434"/>
                      <a:pt x="2238797" y="126434"/>
                    </a:cubicBezTo>
                    <a:cubicBezTo>
                      <a:pt x="2273756" y="126434"/>
                      <a:pt x="2302140" y="98176"/>
                      <a:pt x="2302297" y="63217"/>
                    </a:cubicBezTo>
                    <a:close/>
                  </a:path>
                </a:pathLst>
              </a:custGeom>
              <a:solidFill>
                <a:srgbClr val="4B2E83"/>
              </a:solidFill>
            </p:spPr>
            <p:txBody>
              <a:bodyPr/>
              <a:lstStyle/>
              <a:p>
                <a:endParaRPr lang="en-US"/>
              </a:p>
            </p:txBody>
          </p:sp>
          <p:sp>
            <p:nvSpPr>
              <p:cNvPr id="30" name="Freeform 30"/>
              <p:cNvSpPr/>
              <p:nvPr/>
            </p:nvSpPr>
            <p:spPr>
              <a:xfrm>
                <a:off x="1024149" y="4001289"/>
                <a:ext cx="2259963" cy="2494706"/>
              </a:xfrm>
              <a:custGeom>
                <a:avLst/>
                <a:gdLst/>
                <a:ahLst/>
                <a:cxnLst/>
                <a:rect l="l" t="t" r="r" b="b"/>
                <a:pathLst>
                  <a:path w="2259963" h="2494706">
                    <a:moveTo>
                      <a:pt x="127000" y="2431489"/>
                    </a:moveTo>
                    <a:cubicBezTo>
                      <a:pt x="126843" y="2396530"/>
                      <a:pt x="98459" y="2368272"/>
                      <a:pt x="63500" y="2368272"/>
                    </a:cubicBezTo>
                    <a:cubicBezTo>
                      <a:pt x="28540" y="2368272"/>
                      <a:pt x="156" y="2396530"/>
                      <a:pt x="0" y="2431489"/>
                    </a:cubicBezTo>
                    <a:cubicBezTo>
                      <a:pt x="156" y="2466448"/>
                      <a:pt x="28540" y="2494706"/>
                      <a:pt x="63500" y="2494706"/>
                    </a:cubicBezTo>
                    <a:cubicBezTo>
                      <a:pt x="98459" y="2494706"/>
                      <a:pt x="126843" y="2466448"/>
                      <a:pt x="127000" y="2431489"/>
                    </a:cubicBezTo>
                    <a:close/>
                    <a:moveTo>
                      <a:pt x="42334" y="2412291"/>
                    </a:moveTo>
                    <a:lnTo>
                      <a:pt x="84665" y="2450687"/>
                    </a:lnTo>
                    <a:lnTo>
                      <a:pt x="2259962" y="38395"/>
                    </a:lnTo>
                    <a:lnTo>
                      <a:pt x="2217631" y="0"/>
                    </a:lnTo>
                    <a:close/>
                  </a:path>
                </a:pathLst>
              </a:custGeom>
              <a:solidFill>
                <a:srgbClr val="4B2E83"/>
              </a:solidFill>
            </p:spPr>
            <p:txBody>
              <a:bodyPr/>
              <a:lstStyle/>
              <a:p>
                <a:endParaRPr lang="en-US"/>
              </a:p>
            </p:txBody>
          </p:sp>
          <p:sp>
            <p:nvSpPr>
              <p:cNvPr id="31" name="Freeform 31"/>
              <p:cNvSpPr/>
              <p:nvPr/>
            </p:nvSpPr>
            <p:spPr>
              <a:xfrm>
                <a:off x="3199445" y="3957270"/>
                <a:ext cx="2250725" cy="1094305"/>
              </a:xfrm>
              <a:custGeom>
                <a:avLst/>
                <a:gdLst/>
                <a:ahLst/>
                <a:cxnLst/>
                <a:rect l="l" t="t" r="r" b="b"/>
                <a:pathLst>
                  <a:path w="2250725" h="1094305">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5429" y="37250"/>
                    </a:moveTo>
                    <a:lnTo>
                      <a:pt x="51572" y="89183"/>
                    </a:lnTo>
                    <a:lnTo>
                      <a:pt x="2226869" y="1094304"/>
                    </a:lnTo>
                    <a:lnTo>
                      <a:pt x="2250726" y="1042372"/>
                    </a:lnTo>
                    <a:close/>
                  </a:path>
                </a:pathLst>
              </a:custGeom>
              <a:solidFill>
                <a:srgbClr val="4B2E83"/>
              </a:solidFill>
            </p:spPr>
            <p:txBody>
              <a:bodyPr/>
              <a:lstStyle/>
              <a:p>
                <a:endParaRPr lang="en-US"/>
              </a:p>
            </p:txBody>
          </p:sp>
          <p:sp>
            <p:nvSpPr>
              <p:cNvPr id="32" name="Freeform 32"/>
              <p:cNvSpPr/>
              <p:nvPr/>
            </p:nvSpPr>
            <p:spPr>
              <a:xfrm>
                <a:off x="5374742" y="1993461"/>
                <a:ext cx="2261925" cy="3095363"/>
              </a:xfrm>
              <a:custGeom>
                <a:avLst/>
                <a:gdLst/>
                <a:ahLst/>
                <a:cxnLst/>
                <a:rect l="l" t="t" r="r" b="b"/>
                <a:pathLst>
                  <a:path w="2261925" h="3095363">
                    <a:moveTo>
                      <a:pt x="127000" y="3032147"/>
                    </a:moveTo>
                    <a:cubicBezTo>
                      <a:pt x="126844" y="2997188"/>
                      <a:pt x="98460" y="2968930"/>
                      <a:pt x="63500" y="2968930"/>
                    </a:cubicBezTo>
                    <a:cubicBezTo>
                      <a:pt x="28541" y="2968930"/>
                      <a:pt x="157" y="2997188"/>
                      <a:pt x="0" y="3032147"/>
                    </a:cubicBezTo>
                    <a:cubicBezTo>
                      <a:pt x="157" y="3067106"/>
                      <a:pt x="28541" y="3095364"/>
                      <a:pt x="63500" y="3095364"/>
                    </a:cubicBezTo>
                    <a:cubicBezTo>
                      <a:pt x="98460" y="3095364"/>
                      <a:pt x="126844" y="3067106"/>
                      <a:pt x="127000" y="3032147"/>
                    </a:cubicBezTo>
                    <a:close/>
                    <a:moveTo>
                      <a:pt x="40373" y="3015365"/>
                    </a:moveTo>
                    <a:lnTo>
                      <a:pt x="86629" y="3048929"/>
                    </a:lnTo>
                    <a:lnTo>
                      <a:pt x="2261925" y="33564"/>
                    </a:lnTo>
                    <a:lnTo>
                      <a:pt x="2215670" y="0"/>
                    </a:lnTo>
                    <a:close/>
                  </a:path>
                </a:pathLst>
              </a:custGeom>
              <a:solidFill>
                <a:srgbClr val="4B2E83"/>
              </a:solidFill>
            </p:spPr>
            <p:txBody>
              <a:bodyPr/>
              <a:lstStyle/>
              <a:p>
                <a:endParaRPr lang="en-US"/>
              </a:p>
            </p:txBody>
          </p:sp>
          <p:sp>
            <p:nvSpPr>
              <p:cNvPr id="33" name="Freeform 33"/>
              <p:cNvSpPr/>
              <p:nvPr/>
            </p:nvSpPr>
            <p:spPr>
              <a:xfrm>
                <a:off x="7550040" y="1544978"/>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6"/>
                    </a:moveTo>
                    <a:cubicBezTo>
                      <a:pt x="2302140" y="28257"/>
                      <a:pt x="2273756" y="0"/>
                      <a:pt x="2238797" y="0"/>
                    </a:cubicBezTo>
                    <a:cubicBezTo>
                      <a:pt x="2203837" y="0"/>
                      <a:pt x="2175453" y="28257"/>
                      <a:pt x="2175297" y="63216"/>
                    </a:cubicBezTo>
                    <a:cubicBezTo>
                      <a:pt x="2175453" y="98176"/>
                      <a:pt x="2203837" y="126433"/>
                      <a:pt x="2238797" y="126433"/>
                    </a:cubicBezTo>
                    <a:cubicBezTo>
                      <a:pt x="2273756" y="126433"/>
                      <a:pt x="2302140" y="98176"/>
                      <a:pt x="2302297" y="63216"/>
                    </a:cubicBezTo>
                    <a:close/>
                  </a:path>
                </a:pathLst>
              </a:custGeom>
              <a:solidFill>
                <a:srgbClr val="4B2E83"/>
              </a:solidFill>
            </p:spPr>
            <p:txBody>
              <a:bodyPr/>
              <a:lstStyle/>
              <a:p>
                <a:endParaRPr lang="en-US"/>
              </a:p>
            </p:txBody>
          </p:sp>
        </p:grpSp>
      </p:grpSp>
      <p:sp>
        <p:nvSpPr>
          <p:cNvPr id="34" name="TextBox 34"/>
          <p:cNvSpPr txBox="1"/>
          <p:nvPr/>
        </p:nvSpPr>
        <p:spPr>
          <a:xfrm>
            <a:off x="1028700" y="5782175"/>
            <a:ext cx="4911563" cy="976630"/>
          </a:xfrm>
          <a:prstGeom prst="rect">
            <a:avLst/>
          </a:prstGeom>
        </p:spPr>
        <p:txBody>
          <a:bodyPr lIns="0" tIns="0" rIns="0" bIns="0" rtlCol="0" anchor="t">
            <a:spAutoFit/>
          </a:bodyPr>
          <a:lstStyle/>
          <a:p>
            <a:pPr marL="0" lvl="0" indent="0">
              <a:lnSpc>
                <a:spcPts val="3919"/>
              </a:lnSpc>
            </a:pPr>
            <a:r>
              <a:rPr lang="en-US" sz="2800" spc="-28" dirty="0">
                <a:solidFill>
                  <a:srgbClr val="B7A57A"/>
                </a:solidFill>
                <a:latin typeface="Open Sans"/>
              </a:rPr>
              <a:t>Opens sans body Open sans body Open sans body </a:t>
            </a:r>
          </a:p>
        </p:txBody>
      </p:sp>
      <p:sp>
        <p:nvSpPr>
          <p:cNvPr id="35" name="TextBox 35"/>
          <p:cNvSpPr txBox="1"/>
          <p:nvPr/>
        </p:nvSpPr>
        <p:spPr>
          <a:xfrm>
            <a:off x="1028700" y="3797435"/>
            <a:ext cx="6684979" cy="10668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a:t>
            </a:r>
          </a:p>
        </p:txBody>
      </p:sp>
      <p:sp>
        <p:nvSpPr>
          <p:cNvPr id="36" name="AutoShape 36"/>
          <p:cNvSpPr/>
          <p:nvPr/>
        </p:nvSpPr>
        <p:spPr>
          <a:xfrm rot="-5400000">
            <a:off x="4000500" y="5133975"/>
            <a:ext cx="10287000"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72" r="49293"/>
          <a:stretch>
            <a:fillRect/>
          </a:stretch>
        </p:blipFill>
        <p:spPr>
          <a:xfrm>
            <a:off x="0" y="0"/>
            <a:ext cx="6640456" cy="10287000"/>
          </a:xfrm>
          <a:prstGeom prst="rect">
            <a:avLst/>
          </a:prstGeom>
        </p:spPr>
      </p:pic>
      <p:sp>
        <p:nvSpPr>
          <p:cNvPr id="3" name="TextBox 3"/>
          <p:cNvSpPr txBox="1"/>
          <p:nvPr/>
        </p:nvSpPr>
        <p:spPr>
          <a:xfrm>
            <a:off x="7900260" y="1173162"/>
            <a:ext cx="8482740" cy="1066800"/>
          </a:xfrm>
          <a:prstGeom prst="rect">
            <a:avLst/>
          </a:prstGeom>
        </p:spPr>
        <p:txBody>
          <a:bodyPr lIns="0" tIns="0" rIns="0" bIns="0" rtlCol="0" anchor="t">
            <a:spAutoFit/>
          </a:bodyPr>
          <a:lstStyle/>
          <a:p>
            <a:pPr>
              <a:lnSpc>
                <a:spcPts val="8400"/>
              </a:lnSpc>
            </a:pPr>
            <a:r>
              <a:rPr lang="en-US" sz="7000" spc="-70" dirty="0">
                <a:solidFill>
                  <a:srgbClr val="B7A57A"/>
                </a:solidFill>
                <a:latin typeface="Encode Sans Black" pitchFamily="2" charset="0"/>
              </a:rPr>
              <a:t>Encode sans </a:t>
            </a:r>
          </a:p>
        </p:txBody>
      </p:sp>
      <p:sp>
        <p:nvSpPr>
          <p:cNvPr id="4" name="TextBox 4"/>
          <p:cNvSpPr txBox="1"/>
          <p:nvPr/>
        </p:nvSpPr>
        <p:spPr>
          <a:xfrm>
            <a:off x="7900260" y="8765222"/>
            <a:ext cx="8482740" cy="481330"/>
          </a:xfrm>
          <a:prstGeom prst="rect">
            <a:avLst/>
          </a:prstGeom>
        </p:spPr>
        <p:txBody>
          <a:bodyPr lIns="0" tIns="0" rIns="0" bIns="0" rtlCol="0" anchor="t">
            <a:spAutoFit/>
          </a:bodyPr>
          <a:lstStyle/>
          <a:p>
            <a:pPr>
              <a:lnSpc>
                <a:spcPts val="3919"/>
              </a:lnSpc>
            </a:pPr>
            <a:r>
              <a:rPr lang="en-US" sz="2800" spc="-28"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 Open sans body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7" name="TextBox 7"/>
          <p:cNvSpPr txBox="1"/>
          <p:nvPr/>
        </p:nvSpPr>
        <p:spPr>
          <a:xfrm>
            <a:off x="1028700" y="1152525"/>
            <a:ext cx="8519157" cy="5834674"/>
          </a:xfrm>
          <a:prstGeom prst="rect">
            <a:avLst/>
          </a:prstGeom>
        </p:spPr>
        <p:txBody>
          <a:bodyPr lIns="0" tIns="0" rIns="0" bIns="0" rtlCol="0" anchor="t">
            <a:spAutoFit/>
          </a:bodyPr>
          <a:lstStyle/>
          <a:p>
            <a:r>
              <a:rPr lang="en-US" sz="12999" dirty="0">
                <a:solidFill>
                  <a:srgbClr val="FFFFFF"/>
                </a:solidFill>
                <a:latin typeface="Encode Sans Black" pitchFamily="2" charset="0"/>
              </a:rPr>
              <a:t>Encode Sans</a:t>
            </a:r>
          </a:p>
          <a:p>
            <a:pPr>
              <a:lnSpc>
                <a:spcPts val="14299"/>
              </a:lnSpc>
            </a:pPr>
            <a:r>
              <a:rPr lang="en-US" sz="12999" dirty="0">
                <a:solidFill>
                  <a:srgbClr val="FFFFFF"/>
                </a:solidFill>
                <a:latin typeface="Encode Sans Black" pitchFamily="2" charset="0"/>
              </a:rPr>
              <a:t>Heading </a:t>
            </a:r>
          </a:p>
        </p:txBody>
      </p:sp>
      <p:sp>
        <p:nvSpPr>
          <p:cNvPr id="8" name="TextBox 8"/>
          <p:cNvSpPr txBox="1"/>
          <p:nvPr/>
        </p:nvSpPr>
        <p:spPr>
          <a:xfrm>
            <a:off x="1230628" y="6949929"/>
            <a:ext cx="8115300" cy="320601"/>
          </a:xfrm>
          <a:prstGeom prst="rect">
            <a:avLst/>
          </a:prstGeom>
        </p:spPr>
        <p:txBody>
          <a:bodyPr lIns="0" tIns="0" rIns="0" bIns="0" rtlCol="0" anchor="t">
            <a:spAutoFit/>
          </a:bodyPr>
          <a:lstStyle/>
          <a:p>
            <a:pPr>
              <a:lnSpc>
                <a:spcPts val="2520"/>
              </a:lnSpc>
            </a:pPr>
            <a:r>
              <a:rPr lang="en-US" sz="2100" dirty="0">
                <a:solidFill>
                  <a:srgbClr val="FFFFFF"/>
                </a:solidFill>
                <a:latin typeface="Uni Sans Book" panose="00000500000000000000" charset="0"/>
              </a:rPr>
              <a:t>UNI SANS SUBHEADING </a:t>
            </a:r>
          </a:p>
        </p:txBody>
      </p:sp>
      <p:sp>
        <p:nvSpPr>
          <p:cNvPr id="9" name="TextBox 9"/>
          <p:cNvSpPr txBox="1"/>
          <p:nvPr/>
        </p:nvSpPr>
        <p:spPr>
          <a:xfrm>
            <a:off x="13045024" y="971550"/>
            <a:ext cx="4214276" cy="481330"/>
          </a:xfrm>
          <a:prstGeom prst="rect">
            <a:avLst/>
          </a:prstGeom>
        </p:spPr>
        <p:txBody>
          <a:bodyPr lIns="0" tIns="0" rIns="0" bIns="0" rtlCol="0" anchor="t">
            <a:spAutoFit/>
          </a:bodyPr>
          <a:lstStyle/>
          <a:p>
            <a:pPr algn="r">
              <a:lnSpc>
                <a:spcPts val="3919"/>
              </a:lnSpc>
            </a:pPr>
            <a:r>
              <a:rPr lang="en-US" sz="2800" dirty="0">
                <a:solidFill>
                  <a:srgbClr val="FFFFFF"/>
                </a:solidFill>
                <a:latin typeface="Open Sans"/>
              </a:rPr>
              <a:t>Open sans </a:t>
            </a:r>
          </a:p>
        </p:txBody>
      </p:sp>
      <p:sp>
        <p:nvSpPr>
          <p:cNvPr id="10" name="TextBox 10"/>
          <p:cNvSpPr txBox="1"/>
          <p:nvPr/>
        </p:nvSpPr>
        <p:spPr>
          <a:xfrm>
            <a:off x="15875034" y="9020175"/>
            <a:ext cx="1384266" cy="238125"/>
          </a:xfrm>
          <a:prstGeom prst="rect">
            <a:avLst/>
          </a:prstGeom>
        </p:spPr>
        <p:txBody>
          <a:bodyPr lIns="0" tIns="0" rIns="0" bIns="0" rtlCol="0" anchor="t">
            <a:spAutoFit/>
          </a:bodyPr>
          <a:lstStyle/>
          <a:p>
            <a:pPr algn="r">
              <a:lnSpc>
                <a:spcPts val="1920"/>
              </a:lnSpc>
            </a:pPr>
            <a:r>
              <a:rPr lang="en-US" sz="1600" dirty="0">
                <a:solidFill>
                  <a:srgbClr val="B7A57A"/>
                </a:solidFill>
                <a:latin typeface="Open Sans Bold"/>
              </a:rPr>
              <a:t>NEXT</a:t>
            </a:r>
          </a:p>
        </p:txBody>
      </p:sp>
      <p:pic>
        <p:nvPicPr>
          <p:cNvPr id="11" name="Picture 11"/>
          <p:cNvPicPr>
            <a:picLocks noChangeAspect="1"/>
          </p:cNvPicPr>
          <p:nvPr/>
        </p:nvPicPr>
        <p:blipFill>
          <a:blip r:embed="rId3"/>
          <a:srcRect/>
          <a:stretch>
            <a:fillRect/>
          </a:stretch>
        </p:blipFill>
        <p:spPr>
          <a:xfrm>
            <a:off x="-188031" y="9057295"/>
            <a:ext cx="6926662" cy="1116924"/>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85754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11631"/>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2002669" y="1028700"/>
            <a:ext cx="5000601" cy="2378532"/>
            <a:chOff x="0" y="0"/>
            <a:chExt cx="25777051" cy="12260834"/>
          </a:xfrm>
        </p:grpSpPr>
        <p:sp>
          <p:nvSpPr>
            <p:cNvPr id="8" name="Freeform 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9" name="Group 9"/>
          <p:cNvGrpSpPr/>
          <p:nvPr/>
        </p:nvGrpSpPr>
        <p:grpSpPr>
          <a:xfrm>
            <a:off x="9652534" y="3460727"/>
            <a:ext cx="7606766" cy="3387717"/>
            <a:chOff x="0" y="85725"/>
            <a:chExt cx="10142354" cy="4516957"/>
          </a:xfrm>
        </p:grpSpPr>
        <p:sp>
          <p:nvSpPr>
            <p:cNvPr id="10" name="TextBox 10"/>
            <p:cNvSpPr txBox="1"/>
            <p:nvPr/>
          </p:nvSpPr>
          <p:spPr>
            <a:xfrm>
              <a:off x="0" y="85725"/>
              <a:ext cx="10142354" cy="3339888"/>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heading</a:t>
              </a:r>
            </a:p>
          </p:txBody>
        </p:sp>
        <p:sp>
          <p:nvSpPr>
            <p:cNvPr id="11" name="TextBox 11"/>
            <p:cNvSpPr txBox="1"/>
            <p:nvPr/>
          </p:nvSpPr>
          <p:spPr>
            <a:xfrm>
              <a:off x="2330187" y="4032525"/>
              <a:ext cx="7812167" cy="570157"/>
            </a:xfrm>
            <a:prstGeom prst="rect">
              <a:avLst/>
            </a:prstGeom>
          </p:spPr>
          <p:txBody>
            <a:bodyPr lIns="0" tIns="0" rIns="0" bIns="0" rtlCol="0" anchor="t">
              <a:spAutoFit/>
            </a:bodyPr>
            <a:lstStyle/>
            <a:p>
              <a:pPr algn="r">
                <a:lnSpc>
                  <a:spcPts val="3640"/>
                </a:lnSpc>
              </a:pPr>
              <a:r>
                <a:rPr lang="en-US" sz="2600" dirty="0">
                  <a:solidFill>
                    <a:srgbClr val="FFFFFF"/>
                  </a:solidFill>
                  <a:latin typeface="Uni Sans Book" panose="00000500000000000000" charset="0"/>
                </a:rPr>
                <a:t>UNI SANS SUBHEADING</a:t>
              </a:r>
            </a:p>
          </p:txBody>
        </p:sp>
      </p:grpSp>
      <p:grpSp>
        <p:nvGrpSpPr>
          <p:cNvPr id="12" name="Group 12"/>
          <p:cNvGrpSpPr/>
          <p:nvPr/>
        </p:nvGrpSpPr>
        <p:grpSpPr>
          <a:xfrm>
            <a:off x="2552116" y="1484700"/>
            <a:ext cx="3901706" cy="1384611"/>
            <a:chOff x="0" y="-66675"/>
            <a:chExt cx="5202275" cy="1846148"/>
          </a:xfrm>
        </p:grpSpPr>
        <p:sp>
          <p:nvSpPr>
            <p:cNvPr id="13" name="TextBox 1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14" name="TextBox 1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grpSp>
        <p:nvGrpSpPr>
          <p:cNvPr id="15" name="Group 15"/>
          <p:cNvGrpSpPr/>
          <p:nvPr/>
        </p:nvGrpSpPr>
        <p:grpSpPr>
          <a:xfrm>
            <a:off x="1028700" y="4937165"/>
            <a:ext cx="412670" cy="412670"/>
            <a:chOff x="0" y="0"/>
            <a:chExt cx="550226" cy="550226"/>
          </a:xfrm>
        </p:grpSpPr>
        <p:grpSp>
          <p:nvGrpSpPr>
            <p:cNvPr id="16" name="Group 16"/>
            <p:cNvGrpSpPr/>
            <p:nvPr/>
          </p:nvGrpSpPr>
          <p:grpSpPr>
            <a:xfrm rot="-10800000">
              <a:off x="0" y="0"/>
              <a:ext cx="550226" cy="550226"/>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18" name="Group 18"/>
            <p:cNvGrpSpPr/>
            <p:nvPr/>
          </p:nvGrpSpPr>
          <p:grpSpPr>
            <a:xfrm rot="-10800000">
              <a:off x="201961" y="201961"/>
              <a:ext cx="146304" cy="14630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0" name="Group 20"/>
          <p:cNvGrpSpPr/>
          <p:nvPr/>
        </p:nvGrpSpPr>
        <p:grpSpPr>
          <a:xfrm>
            <a:off x="2002669" y="3954234"/>
            <a:ext cx="5000601" cy="2378532"/>
            <a:chOff x="0" y="0"/>
            <a:chExt cx="25777051" cy="12260834"/>
          </a:xfrm>
        </p:grpSpPr>
        <p:sp>
          <p:nvSpPr>
            <p:cNvPr id="21" name="Freeform 21"/>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2" name="Group 22"/>
          <p:cNvGrpSpPr/>
          <p:nvPr/>
        </p:nvGrpSpPr>
        <p:grpSpPr>
          <a:xfrm>
            <a:off x="1028700" y="7862699"/>
            <a:ext cx="412670" cy="412670"/>
            <a:chOff x="0" y="0"/>
            <a:chExt cx="550226" cy="550226"/>
          </a:xfrm>
        </p:grpSpPr>
        <p:grpSp>
          <p:nvGrpSpPr>
            <p:cNvPr id="23" name="Group 23"/>
            <p:cNvGrpSpPr/>
            <p:nvPr/>
          </p:nvGrpSpPr>
          <p:grpSpPr>
            <a:xfrm rot="-10800000">
              <a:off x="0" y="0"/>
              <a:ext cx="550226" cy="55022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25" name="Group 25"/>
            <p:cNvGrpSpPr/>
            <p:nvPr/>
          </p:nvGrpSpPr>
          <p:grpSpPr>
            <a:xfrm rot="-10800000">
              <a:off x="201961" y="201961"/>
              <a:ext cx="146304" cy="14630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7" name="Group 27"/>
          <p:cNvGrpSpPr/>
          <p:nvPr/>
        </p:nvGrpSpPr>
        <p:grpSpPr>
          <a:xfrm>
            <a:off x="2002669" y="6879768"/>
            <a:ext cx="5000601" cy="2378532"/>
            <a:chOff x="0" y="0"/>
            <a:chExt cx="25777051" cy="12260834"/>
          </a:xfrm>
        </p:grpSpPr>
        <p:sp>
          <p:nvSpPr>
            <p:cNvPr id="28" name="Freeform 2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9" name="Group 29"/>
          <p:cNvGrpSpPr/>
          <p:nvPr/>
        </p:nvGrpSpPr>
        <p:grpSpPr>
          <a:xfrm>
            <a:off x="2552116" y="4410234"/>
            <a:ext cx="3901706" cy="1384611"/>
            <a:chOff x="0" y="-66675"/>
            <a:chExt cx="5202275" cy="1846148"/>
          </a:xfrm>
        </p:grpSpPr>
        <p:sp>
          <p:nvSpPr>
            <p:cNvPr id="30" name="TextBox 30"/>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31" name="TextBox 31"/>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02</a:t>
              </a:r>
            </a:p>
          </p:txBody>
        </p:sp>
      </p:grpSp>
      <p:grpSp>
        <p:nvGrpSpPr>
          <p:cNvPr id="32" name="Group 32"/>
          <p:cNvGrpSpPr/>
          <p:nvPr/>
        </p:nvGrpSpPr>
        <p:grpSpPr>
          <a:xfrm>
            <a:off x="2552116" y="7335768"/>
            <a:ext cx="3901706" cy="1384611"/>
            <a:chOff x="0" y="-66675"/>
            <a:chExt cx="5202275" cy="1846148"/>
          </a:xfrm>
        </p:grpSpPr>
        <p:sp>
          <p:nvSpPr>
            <p:cNvPr id="33" name="TextBox 3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34" name="TextBox 3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03</a:t>
              </a:r>
            </a:p>
          </p:txBody>
        </p:sp>
      </p:grpSp>
      <p:sp>
        <p:nvSpPr>
          <p:cNvPr id="35" name="TextBox 35"/>
          <p:cNvSpPr txBox="1"/>
          <p:nvPr/>
        </p:nvSpPr>
        <p:spPr>
          <a:xfrm>
            <a:off x="15875034" y="9020175"/>
            <a:ext cx="1384266" cy="243656"/>
          </a:xfrm>
          <a:prstGeom prst="rect">
            <a:avLst/>
          </a:prstGeom>
        </p:spPr>
        <p:txBody>
          <a:bodyPr lIns="0" tIns="0" rIns="0" bIns="0" rtlCol="0" anchor="t">
            <a:spAutoFit/>
          </a:bodyPr>
          <a:lstStyle/>
          <a:p>
            <a:pPr algn="r">
              <a:lnSpc>
                <a:spcPts val="1920"/>
              </a:lnSpc>
            </a:pPr>
            <a:r>
              <a:rPr lang="en-US" sz="1600" dirty="0">
                <a:latin typeface="Open Sans Bold"/>
              </a:rPr>
              <a:t>NEXT</a:t>
            </a:r>
          </a:p>
        </p:txBody>
      </p:sp>
      <p:sp>
        <p:nvSpPr>
          <p:cNvPr id="36" name="TextBox 36"/>
          <p:cNvSpPr txBox="1"/>
          <p:nvPr/>
        </p:nvSpPr>
        <p:spPr>
          <a:xfrm>
            <a:off x="12017413" y="1028700"/>
            <a:ext cx="5241887" cy="314325"/>
          </a:xfrm>
          <a:prstGeom prst="rect">
            <a:avLst/>
          </a:prstGeom>
        </p:spPr>
        <p:txBody>
          <a:bodyPr lIns="0" tIns="0" rIns="0" bIns="0" rtlCol="0" anchor="t">
            <a:spAutoFit/>
          </a:bodyPr>
          <a:lstStyle/>
          <a:p>
            <a:pPr algn="r">
              <a:lnSpc>
                <a:spcPts val="2520"/>
              </a:lnSpc>
            </a:pPr>
            <a:r>
              <a:rPr lang="en-US" sz="2100" dirty="0">
                <a:solidFill>
                  <a:srgbClr val="FFFFFF"/>
                </a:solidFill>
                <a:latin typeface="Open Sans"/>
              </a:rPr>
              <a:t>OPEN SANS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71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7A57A"/>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1811440" y="4410234"/>
            <a:ext cx="3901706" cy="1384611"/>
            <a:chOff x="0" y="-66675"/>
            <a:chExt cx="5202275" cy="1846148"/>
          </a:xfrm>
        </p:grpSpPr>
        <p:sp>
          <p:nvSpPr>
            <p:cNvPr id="8" name="TextBox 8"/>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9" name="TextBox 9"/>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sp>
        <p:nvSpPr>
          <p:cNvPr id="10" name="TextBox 10"/>
          <p:cNvSpPr txBox="1"/>
          <p:nvPr/>
        </p:nvSpPr>
        <p:spPr>
          <a:xfrm>
            <a:off x="10179101" y="3098407"/>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a:t>
            </a:r>
          </a:p>
        </p:txBody>
      </p:sp>
      <p:sp>
        <p:nvSpPr>
          <p:cNvPr id="11" name="TextBox 11"/>
          <p:cNvSpPr txBox="1"/>
          <p:nvPr/>
        </p:nvSpPr>
        <p:spPr>
          <a:xfrm>
            <a:off x="10179101" y="4718072"/>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a:t>
            </a:r>
            <a:r>
              <a:rPr lang="en-US" sz="1200" dirty="0">
                <a:solidFill>
                  <a:srgbClr val="FFFFFF"/>
                </a:solidFill>
                <a:latin typeface="Open Sans"/>
              </a:rPr>
              <a:t> </a:t>
            </a:r>
          </a:p>
        </p:txBody>
      </p:sp>
      <p:sp>
        <p:nvSpPr>
          <p:cNvPr id="12" name="TextBox 12"/>
          <p:cNvSpPr txBox="1"/>
          <p:nvPr/>
        </p:nvSpPr>
        <p:spPr>
          <a:xfrm>
            <a:off x="10179101" y="6580296"/>
            <a:ext cx="7080199"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a:t>
            </a:r>
            <a:r>
              <a:rPr lang="en-US" sz="1200">
                <a:solidFill>
                  <a:srgbClr val="FFFFFF"/>
                </a:solidFill>
                <a:latin typeface="Open Sans"/>
              </a:rPr>
              <a:t>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27113" y="6425991"/>
            <a:ext cx="700264" cy="82296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65765" y="4639330"/>
            <a:ext cx="822960" cy="67183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5765" y="2973279"/>
            <a:ext cx="822960" cy="76460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671389" cy="211772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Encode sans heading </a:t>
            </a:r>
          </a:p>
        </p:txBody>
      </p:sp>
      <p:sp>
        <p:nvSpPr>
          <p:cNvPr id="3" name="AutoShape 3"/>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AutoShape 5"/>
          <p:cNvSpPr/>
          <p:nvPr/>
        </p:nvSpPr>
        <p:spPr>
          <a:xfrm>
            <a:off x="6995551" y="6417291"/>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6" name="TextBox 6"/>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7" name="TextBox 7"/>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8" name="TextBox 8"/>
          <p:cNvSpPr txBox="1"/>
          <p:nvPr/>
        </p:nvSpPr>
        <p:spPr>
          <a:xfrm>
            <a:off x="8834912" y="6169641"/>
            <a:ext cx="842438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 body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l="22851" r="26727"/>
          <a:stretch>
            <a:fillRect/>
          </a:stretch>
        </p:blipFill>
        <p:spPr>
          <a:xfrm>
            <a:off x="10507730" y="0"/>
            <a:ext cx="7780270" cy="10287000"/>
          </a:xfrm>
          <a:prstGeom prst="rect">
            <a:avLst/>
          </a:prstGeom>
        </p:spPr>
      </p:pic>
      <p:sp>
        <p:nvSpPr>
          <p:cNvPr id="3" name="TextBox 3"/>
          <p:cNvSpPr txBox="1"/>
          <p:nvPr/>
        </p:nvSpPr>
        <p:spPr>
          <a:xfrm>
            <a:off x="1028700"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grpSp>
        <p:nvGrpSpPr>
          <p:cNvPr id="4" name="Group 4"/>
          <p:cNvGrpSpPr/>
          <p:nvPr/>
        </p:nvGrpSpPr>
        <p:grpSpPr>
          <a:xfrm>
            <a:off x="1028700" y="1028700"/>
            <a:ext cx="822960" cy="822960"/>
            <a:chOff x="0" y="0"/>
            <a:chExt cx="1097280" cy="1097280"/>
          </a:xfrm>
        </p:grpSpPr>
        <p:grpSp>
          <p:nvGrpSpPr>
            <p:cNvPr id="5" name="Group 5"/>
            <p:cNvGrpSpPr>
              <a:grpSpLocks noChangeAspect="1"/>
            </p:cNvGrpSpPr>
            <p:nvPr/>
          </p:nvGrpSpPr>
          <p:grpSpPr>
            <a:xfrm>
              <a:off x="0" y="0"/>
              <a:ext cx="1097280" cy="1097280"/>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7" name="TextBox 7"/>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1</a:t>
              </a:r>
            </a:p>
          </p:txBody>
        </p:sp>
      </p:grpSp>
      <p:grpSp>
        <p:nvGrpSpPr>
          <p:cNvPr id="8" name="Group 8"/>
          <p:cNvGrpSpPr/>
          <p:nvPr/>
        </p:nvGrpSpPr>
        <p:grpSpPr>
          <a:xfrm>
            <a:off x="5312929" y="1028700"/>
            <a:ext cx="822960" cy="822960"/>
            <a:chOff x="0" y="0"/>
            <a:chExt cx="1097280" cy="1097280"/>
          </a:xfrm>
        </p:grpSpPr>
        <p:grpSp>
          <p:nvGrpSpPr>
            <p:cNvPr id="9" name="Group 9"/>
            <p:cNvGrpSpPr>
              <a:grpSpLocks noChangeAspect="1"/>
            </p:cNvGrpSpPr>
            <p:nvPr/>
          </p:nvGrpSpPr>
          <p:grpSpPr>
            <a:xfrm>
              <a:off x="0" y="0"/>
              <a:ext cx="1097280" cy="1097280"/>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1" name="TextBox 11"/>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2</a:t>
              </a:r>
            </a:p>
          </p:txBody>
        </p:sp>
      </p:grpSp>
      <p:grpSp>
        <p:nvGrpSpPr>
          <p:cNvPr id="12" name="Group 12"/>
          <p:cNvGrpSpPr/>
          <p:nvPr/>
        </p:nvGrpSpPr>
        <p:grpSpPr>
          <a:xfrm>
            <a:off x="1028700" y="6066460"/>
            <a:ext cx="822960" cy="822960"/>
            <a:chOff x="0" y="0"/>
            <a:chExt cx="1097280" cy="1097280"/>
          </a:xfrm>
        </p:grpSpPr>
        <p:grpSp>
          <p:nvGrpSpPr>
            <p:cNvPr id="13" name="Group 13"/>
            <p:cNvGrpSpPr>
              <a:grpSpLocks noChangeAspect="1"/>
            </p:cNvGrpSpPr>
            <p:nvPr/>
          </p:nvGrpSpPr>
          <p:grpSpPr>
            <a:xfrm>
              <a:off x="0" y="0"/>
              <a:ext cx="1097280" cy="1097280"/>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5" name="TextBox 15"/>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3</a:t>
              </a:r>
            </a:p>
          </p:txBody>
        </p:sp>
      </p:grpSp>
      <p:grpSp>
        <p:nvGrpSpPr>
          <p:cNvPr id="16" name="Group 16"/>
          <p:cNvGrpSpPr/>
          <p:nvPr/>
        </p:nvGrpSpPr>
        <p:grpSpPr>
          <a:xfrm>
            <a:off x="5312929" y="6066460"/>
            <a:ext cx="822960" cy="822960"/>
            <a:chOff x="0" y="0"/>
            <a:chExt cx="1097280" cy="1097280"/>
          </a:xfrm>
        </p:grpSpPr>
        <p:grpSp>
          <p:nvGrpSpPr>
            <p:cNvPr id="17" name="Group 17"/>
            <p:cNvGrpSpPr>
              <a:grpSpLocks noChangeAspect="1"/>
            </p:cNvGrpSpPr>
            <p:nvPr/>
          </p:nvGrpSpPr>
          <p:grpSpPr>
            <a:xfrm>
              <a:off x="0" y="0"/>
              <a:ext cx="1097280" cy="1097280"/>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9" name="TextBox 19"/>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4</a:t>
              </a:r>
            </a:p>
          </p:txBody>
        </p:sp>
      </p:grpSp>
      <p:sp>
        <p:nvSpPr>
          <p:cNvPr id="20" name="TextBox 20"/>
          <p:cNvSpPr txBox="1"/>
          <p:nvPr/>
        </p:nvSpPr>
        <p:spPr>
          <a:xfrm>
            <a:off x="5312929"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1" name="TextBox 21"/>
          <p:cNvSpPr txBox="1"/>
          <p:nvPr/>
        </p:nvSpPr>
        <p:spPr>
          <a:xfrm>
            <a:off x="1028700" y="7438390"/>
            <a:ext cx="3796577"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2" name="TextBox 22"/>
          <p:cNvSpPr txBox="1"/>
          <p:nvPr/>
        </p:nvSpPr>
        <p:spPr>
          <a:xfrm>
            <a:off x="5312929" y="7438390"/>
            <a:ext cx="3831071" cy="1819910"/>
          </a:xfrm>
          <a:prstGeom prst="rect">
            <a:avLst/>
          </a:prstGeom>
        </p:spPr>
        <p:txBody>
          <a:bodyPr lIns="0" tIns="0" rIns="0" bIns="0" rtlCol="0" anchor="t">
            <a:spAutoFit/>
          </a:bodyPr>
          <a:lstStyle/>
          <a:p>
            <a:pPr>
              <a:lnSpc>
                <a:spcPts val="3640"/>
              </a:lnSpc>
            </a:pPr>
            <a:r>
              <a:rPr lang="en-US" sz="2600">
                <a:solidFill>
                  <a:srgbClr val="FFFFFF"/>
                </a:solidFill>
                <a:latin typeface="Open Sans"/>
              </a:rPr>
              <a:t>Open sans body Open sans body Open sans body Open sans body. Open sans body</a:t>
            </a:r>
          </a:p>
        </p:txBody>
      </p:sp>
      <p:sp>
        <p:nvSpPr>
          <p:cNvPr id="23" name="TextBox 23"/>
          <p:cNvSpPr txBox="1"/>
          <p:nvPr/>
        </p:nvSpPr>
        <p:spPr>
          <a:xfrm>
            <a:off x="10747896" y="1114425"/>
            <a:ext cx="6511404" cy="2483485"/>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a:t>
            </a:r>
          </a:p>
        </p:txBody>
      </p:sp>
      <p:sp>
        <p:nvSpPr>
          <p:cNvPr id="29" name="TextBox 29"/>
          <p:cNvSpPr txBox="1"/>
          <p:nvPr/>
        </p:nvSpPr>
        <p:spPr>
          <a:xfrm>
            <a:off x="15875034" y="9001125"/>
            <a:ext cx="1384266" cy="257175"/>
          </a:xfrm>
          <a:prstGeom prst="rect">
            <a:avLst/>
          </a:prstGeom>
        </p:spPr>
        <p:txBody>
          <a:bodyPr lIns="0" tIns="0" rIns="0" bIns="0" rtlCol="0" anchor="t">
            <a:spAutoFit/>
          </a:bodyPr>
          <a:lstStyle/>
          <a:p>
            <a:pPr algn="r">
              <a:lnSpc>
                <a:spcPts val="1920"/>
              </a:lnSpc>
            </a:pPr>
            <a:r>
              <a:rPr lang="en-US" sz="1600">
                <a:solidFill>
                  <a:srgbClr val="4B2E83"/>
                </a:solidFill>
                <a:latin typeface="Roboto Bold"/>
              </a:rPr>
              <a:t>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8686800" cy="6858000"/>
          </a:xfrm>
          <a:prstGeom prst="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Shells:	Rigid elements</a:t>
              </a:r>
            </a:p>
          </p:txBody>
        </p:sp>
      </p:grpSp>
      <p:sp>
        <p:nvSpPr>
          <p:cNvPr id="2" name="Slide Number Placeholder 5">
            <a:extLst>
              <a:ext uri="{FF2B5EF4-FFF2-40B4-BE49-F238E27FC236}">
                <a16:creationId xmlns:a16="http://schemas.microsoft.com/office/drawing/2014/main" id="{FDB8834B-D2A8-E3A7-63F9-89D08542349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8</a:t>
            </a:fld>
            <a:endParaRPr lang="en-US" sz="3600" dirty="0"/>
          </a:p>
        </p:txBody>
      </p:sp>
      <p:pic>
        <p:nvPicPr>
          <p:cNvPr id="3" name="Picture 4">
            <a:extLst>
              <a:ext uri="{FF2B5EF4-FFF2-40B4-BE49-F238E27FC236}">
                <a16:creationId xmlns:a16="http://schemas.microsoft.com/office/drawing/2014/main" id="{B22A5CFE-A84E-9B06-6117-2A8D5FC3A96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552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411173"/>
            <a:chOff x="0" y="-19049"/>
            <a:chExt cx="5421181" cy="3855105"/>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936901"/>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Shells:	Rigid</a:t>
              </a:r>
            </a:p>
            <a:p>
              <a:pPr marL="342900" lvl="0" indent="-342900" algn="l">
                <a:lnSpc>
                  <a:spcPts val="3550"/>
                </a:lnSpc>
                <a:spcBef>
                  <a:spcPct val="0"/>
                </a:spcBef>
                <a:buFont typeface="Arial" panose="020B0604020202020204" pitchFamily="34" charset="0"/>
                <a:buChar char="•"/>
              </a:pPr>
              <a:r>
                <a:rPr lang="en-US" sz="2500" dirty="0">
                  <a:latin typeface="Open Sans"/>
                </a:rPr>
                <a:t>Vanes:	Rigid</a:t>
              </a:r>
            </a:p>
            <a:p>
              <a:pPr marL="342900" indent="-342900">
                <a:lnSpc>
                  <a:spcPts val="3550"/>
                </a:lnSpc>
                <a:spcBef>
                  <a:spcPct val="0"/>
                </a:spcBef>
                <a:buFont typeface="Arial" panose="020B0604020202020204" pitchFamily="34" charset="0"/>
                <a:buChar char="•"/>
              </a:pPr>
              <a:r>
                <a:rPr lang="en-US" sz="2500" dirty="0">
                  <a:latin typeface="Open Sans"/>
                </a:rPr>
                <a:t>Tunnel:	Rigid</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Doublet-lattice theory aerodynamics</a:t>
              </a:r>
            </a:p>
            <a:p>
              <a:pPr marL="800100" lvl="1" indent="-342900">
                <a:lnSpc>
                  <a:spcPts val="3550"/>
                </a:lnSpc>
                <a:spcBef>
                  <a:spcPct val="0"/>
                </a:spcBef>
                <a:buFont typeface="Arial" panose="020B0604020202020204" pitchFamily="34" charset="0"/>
                <a:buChar char="•"/>
              </a:pPr>
              <a:r>
                <a:rPr lang="en-US" sz="2500" dirty="0">
                  <a:latin typeface="Open Sans"/>
                </a:rPr>
                <a:t>Spline interpolation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3E1BEDF3-CDEB-710A-8375-1E7F7B9A0D0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9</a:t>
            </a:fld>
            <a:endParaRPr lang="en-US" sz="3600" dirty="0"/>
          </a:p>
        </p:txBody>
      </p:sp>
      <p:sp>
        <p:nvSpPr>
          <p:cNvPr id="3" name="Rectangle 2">
            <a:extLst>
              <a:ext uri="{FF2B5EF4-FFF2-40B4-BE49-F238E27FC236}">
                <a16:creationId xmlns:a16="http://schemas.microsoft.com/office/drawing/2014/main" id="{7F2B0C49-81B1-F55F-DDF3-AED50310B236}"/>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9155D28-528F-745D-F95C-89E6B85163E4}"/>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5BD94AFB-983D-1D2C-AAFC-A9CC495F154F}"/>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81369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5097</TotalTime>
  <Words>5874</Words>
  <Application>Microsoft Office PowerPoint</Application>
  <PresentationFormat>Custom</PresentationFormat>
  <Paragraphs>1079</Paragraphs>
  <Slides>78</Slides>
  <Notes>39</Notes>
  <HiddenSlides>41</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Barlow Light Bold</vt:lpstr>
      <vt:lpstr>Encode Sans Black</vt:lpstr>
      <vt:lpstr>Arial</vt:lpstr>
      <vt:lpstr>Consolas</vt:lpstr>
      <vt:lpstr>Roboto Bold</vt:lpstr>
      <vt:lpstr>Uni Sans Bold</vt:lpstr>
      <vt:lpstr>Calibri</vt:lpstr>
      <vt:lpstr>Barlow Medium</vt:lpstr>
      <vt:lpstr>Open Sans</vt:lpstr>
      <vt:lpstr>Encode Sans Normal</vt:lpstr>
      <vt:lpstr>Open Sans Bold</vt:lpstr>
      <vt:lpstr>Uni Sans Book</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catalog</dc:title>
  <dc:creator>Drew M Deguchi</dc:creator>
  <cp:lastModifiedBy>Anthony Su</cp:lastModifiedBy>
  <cp:revision>67</cp:revision>
  <dcterms:created xsi:type="dcterms:W3CDTF">2006-08-16T00:00:00Z</dcterms:created>
  <dcterms:modified xsi:type="dcterms:W3CDTF">2023-11-30T08:49:48Z</dcterms:modified>
  <dc:identifier>DAEjcm63AaA</dc:identifier>
</cp:coreProperties>
</file>